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6"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331" r:id="rId18"/>
    <p:sldId id="278" r:id="rId19"/>
    <p:sldId id="279"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30" r:id="rId68"/>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30" autoAdjust="0"/>
    <p:restoredTop sz="94608" autoAdjust="0"/>
  </p:normalViewPr>
  <p:slideViewPr>
    <p:cSldViewPr snapToGrid="0">
      <p:cViewPr varScale="1">
        <p:scale>
          <a:sx n="81" d="100"/>
          <a:sy n="81" d="100"/>
        </p:scale>
        <p:origin x="120" y="576"/>
      </p:cViewPr>
      <p:guideLst>
        <p:guide orient="horz" pos="2160"/>
        <p:guide pos="3840"/>
      </p:guideLst>
    </p:cSldViewPr>
  </p:slideViewPr>
  <p:outlineViewPr>
    <p:cViewPr>
      <p:scale>
        <a:sx n="33" d="100"/>
        <a:sy n="33" d="100"/>
      </p:scale>
      <p:origin x="0" y="36528"/>
    </p:cViewPr>
    <p:sldLst>
      <p:sld r:id="rId1" collapse="1"/>
      <p:sld r:id="rId2" collapse="1"/>
      <p:sld r:id="rId3" collapse="1"/>
      <p:sld r:id="rId4" collapse="1"/>
      <p:sld r:id="rId5" collapse="1"/>
    </p:sldLst>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_rels/viewProps.xml.rels><?xml version="1.0" encoding="UTF-8" standalone="yes"?>
<Relationships xmlns="http://schemas.openxmlformats.org/package/2006/relationships"><Relationship Id="rId3" Type="http://schemas.openxmlformats.org/officeDocument/2006/relationships/slide" Target="slides/slide52.xml"/><Relationship Id="rId2" Type="http://schemas.openxmlformats.org/officeDocument/2006/relationships/slide" Target="slides/slide51.xml"/><Relationship Id="rId1" Type="http://schemas.openxmlformats.org/officeDocument/2006/relationships/slide" Target="slides/slide48.xml"/><Relationship Id="rId5" Type="http://schemas.openxmlformats.org/officeDocument/2006/relationships/slide" Target="slides/slide55.xml"/><Relationship Id="rId4" Type="http://schemas.openxmlformats.org/officeDocument/2006/relationships/slide" Target="slides/slide5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1151243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2258967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2963019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x-none"/>
          </a:p>
        </p:txBody>
      </p:sp>
      <p:sp>
        <p:nvSpPr>
          <p:cNvPr id="3" name="Table Placeholder 2"/>
          <p:cNvSpPr>
            <a:spLocks noGrp="1"/>
          </p:cNvSpPr>
          <p:nvPr>
            <p:ph type="tbl" idx="1"/>
          </p:nvPr>
        </p:nvSpPr>
        <p:spPr>
          <a:xfrm>
            <a:off x="914400" y="1981200"/>
            <a:ext cx="10363200" cy="4114800"/>
          </a:xfrm>
        </p:spPr>
        <p:txBody>
          <a:bodyPr/>
          <a:lstStyle/>
          <a:p>
            <a:pPr lvl="0"/>
            <a:endParaRPr lang="x-none" noProof="0"/>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x-non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x-none"/>
          </a:p>
        </p:txBody>
      </p:sp>
      <p:sp>
        <p:nvSpPr>
          <p:cNvPr id="6" name="Rectangle 8"/>
          <p:cNvSpPr>
            <a:spLocks noGrp="1" noChangeArrowheads="1"/>
          </p:cNvSpPr>
          <p:nvPr>
            <p:ph type="sldNum" sz="quarter" idx="12"/>
          </p:nvPr>
        </p:nvSpPr>
        <p:spPr>
          <a:ln/>
        </p:spPr>
        <p:txBody>
          <a:bodyPr/>
          <a:lstStyle>
            <a:lvl1pPr>
              <a:defRPr/>
            </a:lvl1pPr>
          </a:lstStyle>
          <a:p>
            <a:fld id="{32155261-24F1-4D37-9FC2-5655A210941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x-non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1662694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586758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5606889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3497344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3512944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Date Placeholder 2"/>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18134751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392533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2027581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2957816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950305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2777227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x-non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27539110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x-none"/>
          </a:p>
        </p:txBody>
      </p:sp>
      <p:sp>
        <p:nvSpPr>
          <p:cNvPr id="3" name="Table Placeholder 2"/>
          <p:cNvSpPr>
            <a:spLocks noGrp="1"/>
          </p:cNvSpPr>
          <p:nvPr>
            <p:ph type="tbl" idx="1"/>
          </p:nvPr>
        </p:nvSpPr>
        <p:spPr>
          <a:xfrm>
            <a:off x="914400" y="1981200"/>
            <a:ext cx="10363200" cy="4114800"/>
          </a:xfrm>
        </p:spPr>
        <p:txBody>
          <a:bodyPr/>
          <a:lstStyle/>
          <a:p>
            <a:pPr lvl="0"/>
            <a:endParaRPr lang="x-none" noProof="0"/>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x-none"/>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x-none"/>
          </a:p>
        </p:txBody>
      </p:sp>
      <p:sp>
        <p:nvSpPr>
          <p:cNvPr id="6" name="Rectangle 8"/>
          <p:cNvSpPr>
            <a:spLocks noGrp="1" noChangeArrowheads="1"/>
          </p:cNvSpPr>
          <p:nvPr>
            <p:ph type="sldNum" sz="quarter" idx="12"/>
          </p:nvPr>
        </p:nvSpPr>
        <p:spPr>
          <a:ln/>
        </p:spPr>
        <p:txBody>
          <a:bodyPr/>
          <a:lstStyle>
            <a:lvl1pPr>
              <a:defRPr/>
            </a:lvl1pPr>
          </a:lstStyle>
          <a:p>
            <a:fld id="{32155261-24F1-4D37-9FC2-5655A2109415}" type="slidenum">
              <a:rPr lang="en-US"/>
              <a:pPr/>
              <a:t>‹#›</a:t>
            </a:fld>
            <a:endParaRPr lang="en-US"/>
          </a:p>
        </p:txBody>
      </p:sp>
    </p:spTree>
    <p:extLst>
      <p:ext uri="{BB962C8B-B14F-4D97-AF65-F5344CB8AC3E}">
        <p14:creationId xmlns:p14="http://schemas.microsoft.com/office/powerpoint/2010/main" val="685856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endParaRPr lang="x-none"/>
          </a:p>
        </p:txBody>
      </p:sp>
      <p:sp>
        <p:nvSpPr>
          <p:cNvPr id="3" name="Online Image Placeholder 2"/>
          <p:cNvSpPr>
            <a:spLocks noGrp="1"/>
          </p:cNvSpPr>
          <p:nvPr>
            <p:ph type="clipArt" sz="half" idx="1"/>
          </p:nvPr>
        </p:nvSpPr>
        <p:spPr>
          <a:xfrm>
            <a:off x="914400" y="1981200"/>
            <a:ext cx="5080000" cy="4114800"/>
          </a:xfrm>
        </p:spPr>
        <p:txBody>
          <a:bodyPr/>
          <a:lstStyle/>
          <a:p>
            <a:pPr lvl="0"/>
            <a:endParaRPr lang="x-none" noProof="0"/>
          </a:p>
        </p:txBody>
      </p:sp>
      <p:sp>
        <p:nvSpPr>
          <p:cNvPr id="4" name="Text Placeholder 3"/>
          <p:cNvSpPr>
            <a:spLocks noGrp="1"/>
          </p:cNvSpPr>
          <p:nvPr>
            <p:ph type="body"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x-none"/>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x-none"/>
          </a:p>
        </p:txBody>
      </p:sp>
      <p:sp>
        <p:nvSpPr>
          <p:cNvPr id="7" name="Rectangle 8"/>
          <p:cNvSpPr>
            <a:spLocks noGrp="1" noChangeArrowheads="1"/>
          </p:cNvSpPr>
          <p:nvPr>
            <p:ph type="sldNum" sz="quarter" idx="12"/>
          </p:nvPr>
        </p:nvSpPr>
        <p:spPr>
          <a:ln/>
        </p:spPr>
        <p:txBody>
          <a:bodyPr/>
          <a:lstStyle>
            <a:lvl1pPr>
              <a:defRPr/>
            </a:lvl1pPr>
          </a:lstStyle>
          <a:p>
            <a:fld id="{CB8C9083-A3ED-4CA6-84C3-E6D0A995D5D5}" type="slidenum">
              <a:rPr lang="en-US"/>
              <a:pPr/>
              <a:t>‹#›</a:t>
            </a:fld>
            <a:endParaRPr lang="en-US"/>
          </a:p>
        </p:txBody>
      </p:sp>
    </p:spTree>
    <p:extLst>
      <p:ext uri="{BB962C8B-B14F-4D97-AF65-F5344CB8AC3E}">
        <p14:creationId xmlns:p14="http://schemas.microsoft.com/office/powerpoint/2010/main" val="1149975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x-non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547643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585256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x-non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3276103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Date Placeholder 2"/>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2601277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961983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1380588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x-non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CB4071-5D13-457D-85CC-96F3C814BD08}" type="datetimeFigureOut">
              <a:rPr lang="x-none" smtClean="0"/>
              <a:pPr/>
              <a:t>15.1.2024.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486EFEA-A45F-49A8-A427-17B87B53F989}" type="slidenum">
              <a:rPr lang="x-none" smtClean="0"/>
              <a:pPr/>
              <a:t>‹#›</a:t>
            </a:fld>
            <a:endParaRPr lang="x-none"/>
          </a:p>
        </p:txBody>
      </p:sp>
    </p:spTree>
    <p:extLst>
      <p:ext uri="{BB962C8B-B14F-4D97-AF65-F5344CB8AC3E}">
        <p14:creationId xmlns:p14="http://schemas.microsoft.com/office/powerpoint/2010/main" val="1131620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CB4071-5D13-457D-85CC-96F3C814BD08}" type="datetimeFigureOut">
              <a:rPr lang="x-none" smtClean="0"/>
              <a:pPr/>
              <a:t>15.1.2024.</a:t>
            </a:fld>
            <a:endParaRPr lang="x-non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6EFEA-A45F-49A8-A427-17B87B53F989}" type="slidenum">
              <a:rPr lang="x-none" smtClean="0"/>
              <a:pPr/>
              <a:t>‹#›</a:t>
            </a:fld>
            <a:endParaRPr lang="x-none"/>
          </a:p>
        </p:txBody>
      </p:sp>
    </p:spTree>
    <p:extLst>
      <p:ext uri="{BB962C8B-B14F-4D97-AF65-F5344CB8AC3E}">
        <p14:creationId xmlns:p14="http://schemas.microsoft.com/office/powerpoint/2010/main" val="346941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CB4071-5D13-457D-85CC-96F3C814BD08}" type="datetimeFigureOut">
              <a:rPr lang="x-none" smtClean="0"/>
              <a:pPr/>
              <a:t>15.1.2024.</a:t>
            </a:fld>
            <a:endParaRPr lang="x-non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6EFEA-A45F-49A8-A427-17B87B53F989}" type="slidenum">
              <a:rPr lang="x-none" smtClean="0"/>
              <a:pPr/>
              <a:t>‹#›</a:t>
            </a:fld>
            <a:endParaRPr lang="x-none"/>
          </a:p>
        </p:txBody>
      </p:sp>
    </p:spTree>
    <p:extLst>
      <p:ext uri="{BB962C8B-B14F-4D97-AF65-F5344CB8AC3E}">
        <p14:creationId xmlns:p14="http://schemas.microsoft.com/office/powerpoint/2010/main" val="382146472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6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6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image" Target="../media/image7.jpeg"/><Relationship Id="rId1" Type="http://schemas.openxmlformats.org/officeDocument/2006/relationships/slideLayout" Target="../slideLayouts/slideLayout25.xml"/><Relationship Id="rId4" Type="http://schemas.openxmlformats.org/officeDocument/2006/relationships/slide" Target="slide53.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1.png"/><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21468" y="96423"/>
            <a:ext cx="2070532" cy="205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524000" y="1615848"/>
            <a:ext cx="9144000" cy="2387600"/>
          </a:xfrm>
        </p:spPr>
        <p:txBody>
          <a:bodyPr>
            <a:normAutofit fontScale="90000"/>
          </a:bodyPr>
          <a:lstStyle/>
          <a:p>
            <a:r>
              <a:rPr lang="en-GB" altLang="x-none" b="1" dirty="0">
                <a:solidFill>
                  <a:schemeClr val="accent5">
                    <a:lumMod val="50000"/>
                  </a:schemeClr>
                </a:solidFill>
              </a:rPr>
              <a:t>DISORDERS OF ACID-BASE BALANCE
</a:t>
            </a:r>
            <a:endParaRPr lang="x-none" b="1" dirty="0">
              <a:solidFill>
                <a:schemeClr val="accent5">
                  <a:lumMod val="50000"/>
                </a:schemeClr>
              </a:solidFill>
            </a:endParaRPr>
          </a:p>
        </p:txBody>
      </p:sp>
      <p:cxnSp>
        <p:nvCxnSpPr>
          <p:cNvPr id="5" name="Straight Connector 4"/>
          <p:cNvCxnSpPr/>
          <p:nvPr/>
        </p:nvCxnSpPr>
        <p:spPr>
          <a:xfrm>
            <a:off x="1524000" y="4373919"/>
            <a:ext cx="9144000"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890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dirty="0"/>
              <a:t>Acids in the body
</a:t>
            </a:r>
            <a:endParaRPr lang="en-US" altLang="x-none" dirty="0"/>
          </a:p>
        </p:txBody>
      </p:sp>
      <p:sp>
        <p:nvSpPr>
          <p:cNvPr id="12291" name="Rectangle 3"/>
          <p:cNvSpPr>
            <a:spLocks noGrp="1" noChangeArrowheads="1"/>
          </p:cNvSpPr>
          <p:nvPr>
            <p:ph type="body" idx="1"/>
          </p:nvPr>
        </p:nvSpPr>
        <p:spPr/>
        <p:txBody>
          <a:bodyPr>
            <a:normAutofit lnSpcReduction="10000"/>
          </a:bodyPr>
          <a:lstStyle/>
          <a:p>
            <a:pPr algn="just"/>
            <a:r>
              <a:rPr lang="en-GB" dirty="0">
                <a:latin typeface="Arial" pitchFamily="34" charset="0"/>
              </a:rPr>
              <a:t>Acids that normally form during metabolic processes are divided into two groups</a:t>
            </a:r>
            <a:r>
              <a:rPr lang="en-GB" dirty="0" smtClean="0">
                <a:latin typeface="Arial" pitchFamily="34" charset="0"/>
              </a:rPr>
              <a:t>:</a:t>
            </a:r>
          </a:p>
          <a:p>
            <a:pPr algn="just"/>
            <a:endParaRPr lang="en-GB" dirty="0" smtClean="0">
              <a:latin typeface="Arial" pitchFamily="34" charset="0"/>
            </a:endParaRPr>
          </a:p>
          <a:p>
            <a:pPr algn="just"/>
            <a:r>
              <a:rPr lang="en-GB" b="1" dirty="0" smtClean="0">
                <a:latin typeface="Arial" pitchFamily="34" charset="0"/>
              </a:rPr>
              <a:t>volatile</a:t>
            </a:r>
            <a:r>
              <a:rPr lang="en-GB" b="1" dirty="0">
                <a:latin typeface="Arial" pitchFamily="34" charset="0"/>
              </a:rPr>
              <a:t>, </a:t>
            </a:r>
            <a:r>
              <a:rPr lang="en-GB" dirty="0">
                <a:latin typeface="Arial" pitchFamily="34" charset="0"/>
              </a:rPr>
              <a:t>which includes </a:t>
            </a:r>
            <a:r>
              <a:rPr lang="en-GB" b="1" dirty="0">
                <a:latin typeface="Arial" pitchFamily="34" charset="0"/>
              </a:rPr>
              <a:t>carbonic acid </a:t>
            </a:r>
            <a:r>
              <a:rPr lang="en-GB" dirty="0" smtClean="0">
                <a:latin typeface="Arial" pitchFamily="34" charset="0"/>
              </a:rPr>
              <a:t>and</a:t>
            </a:r>
          </a:p>
          <a:p>
            <a:pPr algn="just"/>
            <a:endParaRPr lang="en-GB" dirty="0" smtClean="0">
              <a:latin typeface="Arial" pitchFamily="34" charset="0"/>
            </a:endParaRPr>
          </a:p>
          <a:p>
            <a:pPr algn="just"/>
            <a:r>
              <a:rPr lang="en-GB" b="1" dirty="0" smtClean="0">
                <a:latin typeface="Arial" pitchFamily="34" charset="0"/>
              </a:rPr>
              <a:t>non-volatile</a:t>
            </a:r>
            <a:r>
              <a:rPr lang="en-GB" b="1" dirty="0">
                <a:latin typeface="Arial" pitchFamily="34" charset="0"/>
              </a:rPr>
              <a:t>, </a:t>
            </a:r>
            <a:r>
              <a:rPr lang="en-GB" dirty="0">
                <a:latin typeface="Arial" pitchFamily="34" charset="0"/>
              </a:rPr>
              <a:t>which include </a:t>
            </a:r>
            <a:r>
              <a:rPr lang="en-GB" b="1" dirty="0" err="1">
                <a:latin typeface="Arial" pitchFamily="34" charset="0"/>
              </a:rPr>
              <a:t>sulfuric</a:t>
            </a:r>
            <a:r>
              <a:rPr lang="en-GB" b="1" dirty="0">
                <a:latin typeface="Arial" pitchFamily="34" charset="0"/>
              </a:rPr>
              <a:t> </a:t>
            </a:r>
            <a:r>
              <a:rPr lang="en-GB" b="1" dirty="0" smtClean="0">
                <a:latin typeface="Arial" pitchFamily="34" charset="0"/>
              </a:rPr>
              <a:t>acid </a:t>
            </a:r>
            <a:r>
              <a:rPr lang="en-GB" dirty="0" smtClean="0">
                <a:latin typeface="Arial" pitchFamily="34" charset="0"/>
              </a:rPr>
              <a:t>(</a:t>
            </a:r>
            <a:r>
              <a:rPr lang="en-US" dirty="0" smtClean="0">
                <a:latin typeface="Arial" pitchFamily="34" charset="0"/>
              </a:rPr>
              <a:t>metabolism of sulfur-containing amino acids</a:t>
            </a:r>
            <a:r>
              <a:rPr lang="en-GB" dirty="0" smtClean="0">
                <a:latin typeface="Arial" pitchFamily="34" charset="0"/>
              </a:rPr>
              <a:t>), </a:t>
            </a:r>
            <a:r>
              <a:rPr lang="en-GB" b="1" dirty="0">
                <a:latin typeface="Arial" pitchFamily="34" charset="0"/>
              </a:rPr>
              <a:t>phosphoric </a:t>
            </a:r>
            <a:r>
              <a:rPr lang="en-GB" b="1" dirty="0" smtClean="0">
                <a:latin typeface="Arial" pitchFamily="34" charset="0"/>
              </a:rPr>
              <a:t>acid </a:t>
            </a:r>
            <a:r>
              <a:rPr lang="en-GB" dirty="0" smtClean="0">
                <a:latin typeface="Arial" pitchFamily="34" charset="0"/>
              </a:rPr>
              <a:t>(</a:t>
            </a:r>
            <a:r>
              <a:rPr lang="en-US" dirty="0" smtClean="0">
                <a:latin typeface="Arial" pitchFamily="34" charset="0"/>
              </a:rPr>
              <a:t>metabolism of DNA, RNA…)</a:t>
            </a:r>
            <a:r>
              <a:rPr lang="en-GB" dirty="0" smtClean="0">
                <a:latin typeface="Arial" pitchFamily="34" charset="0"/>
              </a:rPr>
              <a:t> </a:t>
            </a:r>
            <a:r>
              <a:rPr lang="en-GB" dirty="0">
                <a:latin typeface="Arial" pitchFamily="34" charset="0"/>
              </a:rPr>
              <a:t>and other organic acids</a:t>
            </a:r>
            <a:r>
              <a:rPr lang="en-GB" dirty="0" smtClean="0">
                <a:latin typeface="Arial" pitchFamily="34" charset="0"/>
              </a:rPr>
              <a:t>.</a:t>
            </a:r>
          </a:p>
          <a:p>
            <a:pPr algn="just">
              <a:buNone/>
            </a:pPr>
            <a:r>
              <a:rPr lang="en-US" b="1" dirty="0" smtClean="0">
                <a:latin typeface="Arial" pitchFamily="34" charset="0"/>
              </a:rPr>
              <a:t>  50-</a:t>
            </a:r>
            <a:r>
              <a:rPr lang="en-US" b="1" dirty="0" err="1" smtClean="0">
                <a:latin typeface="Arial" pitchFamily="34" charset="0"/>
              </a:rPr>
              <a:t>100mmol</a:t>
            </a:r>
            <a:r>
              <a:rPr lang="en-US" b="1" dirty="0" smtClean="0">
                <a:latin typeface="Arial" pitchFamily="34" charset="0"/>
              </a:rPr>
              <a:t>/l</a:t>
            </a:r>
            <a:r>
              <a:rPr lang="en-US" dirty="0" smtClean="0">
                <a:latin typeface="Arial" pitchFamily="34" charset="0"/>
              </a:rPr>
              <a:t> of hydrogen ions are created daily by the synthesis of non-volatile acids in the body (renal excretion) </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801188" y="1320800"/>
            <a:ext cx="10363200" cy="5156200"/>
          </a:xfrm>
        </p:spPr>
        <p:txBody>
          <a:bodyPr>
            <a:normAutofit/>
          </a:bodyPr>
          <a:lstStyle/>
          <a:p>
            <a:r>
              <a:rPr lang="en-GB" sz="3600" dirty="0">
                <a:latin typeface="Arial" pitchFamily="34" charset="0"/>
              </a:rPr>
              <a:t>The main characteristic of </a:t>
            </a:r>
            <a:r>
              <a:rPr lang="en-GB" sz="3600" b="1" dirty="0">
                <a:latin typeface="Arial" pitchFamily="34" charset="0"/>
              </a:rPr>
              <a:t>volatile acids </a:t>
            </a:r>
            <a:r>
              <a:rPr lang="en-GB" sz="3600" dirty="0">
                <a:latin typeface="Arial" pitchFamily="34" charset="0"/>
              </a:rPr>
              <a:t>is that they can be metabolized to carbon dioxide. </a:t>
            </a:r>
            <a:endParaRPr lang="en-GB" sz="3600" dirty="0" smtClean="0">
              <a:latin typeface="Arial" pitchFamily="34" charset="0"/>
            </a:endParaRPr>
          </a:p>
          <a:p>
            <a:pPr>
              <a:buNone/>
            </a:pPr>
            <a:r>
              <a:rPr lang="en-GB" sz="3600" dirty="0" smtClean="0">
                <a:latin typeface="Arial" pitchFamily="34" charset="0"/>
              </a:rPr>
              <a:t>      </a:t>
            </a:r>
          </a:p>
          <a:p>
            <a:pPr>
              <a:buNone/>
            </a:pPr>
            <a:r>
              <a:rPr lang="en-GB" sz="3600" dirty="0" smtClean="0">
                <a:latin typeface="Arial" pitchFamily="34" charset="0"/>
              </a:rPr>
              <a:t>      CO</a:t>
            </a:r>
            <a:r>
              <a:rPr lang="en-GB" sz="3600" baseline="-25000" dirty="0" smtClean="0">
                <a:latin typeface="Arial" pitchFamily="34" charset="0"/>
              </a:rPr>
              <a:t>2 </a:t>
            </a:r>
            <a:r>
              <a:rPr lang="en-GB" sz="3600" dirty="0" smtClean="0">
                <a:latin typeface="Arial" pitchFamily="34" charset="0"/>
              </a:rPr>
              <a:t>+ </a:t>
            </a:r>
            <a:r>
              <a:rPr lang="en-GB" sz="3600" dirty="0" err="1" smtClean="0">
                <a:latin typeface="Arial" pitchFamily="34" charset="0"/>
              </a:rPr>
              <a:t>H</a:t>
            </a:r>
            <a:r>
              <a:rPr lang="en-GB" sz="3600" baseline="-25000" dirty="0" err="1" smtClean="0">
                <a:latin typeface="Arial" pitchFamily="34" charset="0"/>
              </a:rPr>
              <a:t>2</a:t>
            </a:r>
            <a:r>
              <a:rPr lang="en-GB" sz="3600" dirty="0" err="1" smtClean="0">
                <a:latin typeface="Arial" pitchFamily="34" charset="0"/>
              </a:rPr>
              <a:t>O</a:t>
            </a:r>
            <a:r>
              <a:rPr lang="en-GB" sz="3600" dirty="0" smtClean="0">
                <a:latin typeface="Arial" pitchFamily="34" charset="0"/>
              </a:rPr>
              <a:t> </a:t>
            </a:r>
            <a:r>
              <a:rPr lang="en-US" sz="3600" dirty="0" smtClean="0">
                <a:solidFill>
                  <a:srgbClr val="000000"/>
                </a:solidFill>
                <a:latin typeface="Symbol"/>
              </a:rPr>
              <a:t></a:t>
            </a:r>
            <a:r>
              <a:rPr lang="en-GB" sz="3600" dirty="0" smtClean="0">
                <a:latin typeface="Arial" pitchFamily="34" charset="0"/>
              </a:rPr>
              <a:t> </a:t>
            </a:r>
            <a:r>
              <a:rPr lang="en-GB" sz="3600" dirty="0" err="1">
                <a:latin typeface="Arial" pitchFamily="34" charset="0"/>
              </a:rPr>
              <a:t>H</a:t>
            </a:r>
            <a:r>
              <a:rPr lang="en-GB" sz="3600" baseline="-25000" dirty="0" err="1">
                <a:latin typeface="Arial" pitchFamily="34" charset="0"/>
              </a:rPr>
              <a:t>2</a:t>
            </a:r>
            <a:r>
              <a:rPr lang="en-GB" sz="3600" dirty="0" err="1">
                <a:latin typeface="Arial" pitchFamily="34" charset="0"/>
              </a:rPr>
              <a:t>CO</a:t>
            </a:r>
            <a:r>
              <a:rPr lang="en-GB" sz="3600" baseline="-25000" dirty="0" err="1">
                <a:latin typeface="Arial" pitchFamily="34" charset="0"/>
              </a:rPr>
              <a:t>3</a:t>
            </a:r>
            <a:r>
              <a:rPr lang="en-GB" sz="3600" dirty="0">
                <a:latin typeface="Arial" pitchFamily="34" charset="0"/>
              </a:rPr>
              <a:t> </a:t>
            </a:r>
            <a:r>
              <a:rPr lang="en-US" sz="3600" dirty="0" smtClean="0">
                <a:solidFill>
                  <a:srgbClr val="000000"/>
                </a:solidFill>
                <a:latin typeface="Symbol"/>
              </a:rPr>
              <a:t></a:t>
            </a:r>
            <a:r>
              <a:rPr lang="en-GB" sz="3600" dirty="0" smtClean="0">
                <a:latin typeface="Arial" pitchFamily="34" charset="0"/>
              </a:rPr>
              <a:t> </a:t>
            </a:r>
            <a:r>
              <a:rPr lang="en-GB" sz="3600" dirty="0" err="1" smtClean="0">
                <a:latin typeface="Arial" pitchFamily="34" charset="0"/>
              </a:rPr>
              <a:t>HCO</a:t>
            </a:r>
            <a:r>
              <a:rPr lang="en-GB" sz="3600" baseline="-25000" dirty="0" err="1" smtClean="0">
                <a:latin typeface="Arial" pitchFamily="34" charset="0"/>
              </a:rPr>
              <a:t>3</a:t>
            </a:r>
            <a:r>
              <a:rPr lang="en-GB" sz="3600" baseline="30000" dirty="0" smtClean="0">
                <a:latin typeface="Arial" pitchFamily="34" charset="0"/>
              </a:rPr>
              <a:t>- </a:t>
            </a:r>
            <a:r>
              <a:rPr lang="en-GB" sz="3600" dirty="0" smtClean="0">
                <a:latin typeface="Arial" pitchFamily="34" charset="0"/>
              </a:rPr>
              <a:t>+ H</a:t>
            </a:r>
            <a:r>
              <a:rPr lang="en-GB" sz="3600" baseline="30000" dirty="0" smtClean="0">
                <a:latin typeface="Arial" pitchFamily="34" charset="0"/>
              </a:rPr>
              <a:t>+</a:t>
            </a:r>
          </a:p>
          <a:p>
            <a:pPr>
              <a:buNone/>
            </a:pPr>
            <a:endParaRPr lang="en-GB" sz="3600" dirty="0" smtClean="0">
              <a:latin typeface="Arial" pitchFamily="34" charset="0"/>
            </a:endParaRPr>
          </a:p>
          <a:p>
            <a:r>
              <a:rPr lang="en-GB" sz="3600" dirty="0" smtClean="0">
                <a:latin typeface="Arial" pitchFamily="34" charset="0"/>
              </a:rPr>
              <a:t>From </a:t>
            </a:r>
            <a:r>
              <a:rPr lang="en-GB" sz="3600" dirty="0">
                <a:latin typeface="Arial" pitchFamily="34" charset="0"/>
              </a:rPr>
              <a:t>12,000 to 15,000 mmol of </a:t>
            </a:r>
            <a:r>
              <a:rPr lang="en-GB" sz="3600" b="1" dirty="0">
                <a:latin typeface="Arial" pitchFamily="34" charset="0"/>
              </a:rPr>
              <a:t>carbon dioxide </a:t>
            </a:r>
            <a:r>
              <a:rPr lang="en-GB" sz="3600" dirty="0">
                <a:latin typeface="Arial" pitchFamily="34" charset="0"/>
              </a:rPr>
              <a:t>is produced daily and this amount is eliminated through the lungs (which is why carbonic acid is called "volatile" acid). </a:t>
            </a:r>
            <a:endParaRPr lang="en-US" sz="3600" dirty="0">
              <a:latin typeface="Arial" pitchFamily="34" charset="0"/>
            </a:endParaRPr>
          </a:p>
        </p:txBody>
      </p:sp>
      <p:cxnSp>
        <p:nvCxnSpPr>
          <p:cNvPr id="3" name="Straight Connector 2"/>
          <p:cNvCxnSpPr/>
          <p:nvPr/>
        </p:nvCxnSpPr>
        <p:spPr>
          <a:xfrm>
            <a:off x="864326" y="1142353"/>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957943" y="226423"/>
            <a:ext cx="9387840" cy="1323439"/>
          </a:xfrm>
          <a:prstGeom prst="rect">
            <a:avLst/>
          </a:prstGeom>
          <a:noFill/>
        </p:spPr>
        <p:txBody>
          <a:bodyPr wrap="square" rtlCol="0">
            <a:spAutoFit/>
          </a:bodyPr>
          <a:lstStyle/>
          <a:p>
            <a:r>
              <a:rPr lang="en-GB" sz="4000" dirty="0"/>
              <a:t>Characteristics of volatile acids
</a:t>
            </a:r>
            <a:endParaRPr lang="en-US"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4400" y="876300"/>
            <a:ext cx="10363200" cy="609600"/>
          </a:xfrm>
        </p:spPr>
        <p:txBody>
          <a:bodyPr>
            <a:normAutofit fontScale="90000"/>
          </a:bodyPr>
          <a:lstStyle/>
          <a:p>
            <a:pPr eaLnBrk="1" hangingPunct="1">
              <a:defRPr/>
            </a:pPr>
            <a:r>
              <a:rPr lang="en-GB" altLang="x-none" b="1" i="1" dirty="0"/>
              <a:t>Anion gap</a:t>
            </a:r>
            <a:endParaRPr lang="en-US" altLang="x-none" b="1" i="1" dirty="0"/>
          </a:p>
        </p:txBody>
      </p:sp>
      <p:sp>
        <p:nvSpPr>
          <p:cNvPr id="14339" name="Rectangle 3"/>
          <p:cNvSpPr>
            <a:spLocks noGrp="1" noChangeArrowheads="1"/>
          </p:cNvSpPr>
          <p:nvPr>
            <p:ph type="body" idx="1"/>
          </p:nvPr>
        </p:nvSpPr>
        <p:spPr/>
        <p:txBody>
          <a:bodyPr>
            <a:normAutofit/>
          </a:bodyPr>
          <a:lstStyle/>
          <a:p>
            <a:r>
              <a:rPr lang="en-GB" sz="3600" dirty="0">
                <a:latin typeface="Arial" pitchFamily="34" charset="0"/>
              </a:rPr>
              <a:t>In physiological conditions in the body there is a balance of concentrations of </a:t>
            </a:r>
            <a:r>
              <a:rPr lang="en-GB" sz="3600" b="1" dirty="0">
                <a:latin typeface="Arial" pitchFamily="34" charset="0"/>
              </a:rPr>
              <a:t>anions</a:t>
            </a:r>
            <a:r>
              <a:rPr lang="en-GB" sz="3600" dirty="0">
                <a:latin typeface="Arial" pitchFamily="34" charset="0"/>
              </a:rPr>
              <a:t> and </a:t>
            </a:r>
            <a:r>
              <a:rPr lang="en-GB" sz="3600" b="1" dirty="0" err="1">
                <a:latin typeface="Arial" pitchFamily="34" charset="0"/>
              </a:rPr>
              <a:t>cations</a:t>
            </a:r>
            <a:r>
              <a:rPr lang="en-GB" sz="3600" dirty="0" smtClean="0">
                <a:latin typeface="Arial" pitchFamily="34" charset="0"/>
              </a:rPr>
              <a:t>.</a:t>
            </a:r>
          </a:p>
          <a:p>
            <a:endParaRPr lang="en-GB" sz="3600" dirty="0" smtClean="0">
              <a:latin typeface="Arial" pitchFamily="34" charset="0"/>
            </a:endParaRPr>
          </a:p>
          <a:p>
            <a:r>
              <a:rPr lang="en-GB" sz="3600" dirty="0" smtClean="0">
                <a:latin typeface="Arial" pitchFamily="34" charset="0"/>
              </a:rPr>
              <a:t> The </a:t>
            </a:r>
            <a:r>
              <a:rPr lang="en-GB" sz="3600" dirty="0">
                <a:latin typeface="Arial" pitchFamily="34" charset="0"/>
              </a:rPr>
              <a:t>concentration of those anions that are not determined by standard laboratory procedures (</a:t>
            </a:r>
            <a:r>
              <a:rPr lang="en-GB" sz="3600" dirty="0" err="1">
                <a:latin typeface="Arial" pitchFamily="34" charset="0"/>
              </a:rPr>
              <a:t>sulfates</a:t>
            </a:r>
            <a:r>
              <a:rPr lang="en-GB" sz="3600" dirty="0">
                <a:latin typeface="Arial" pitchFamily="34" charset="0"/>
              </a:rPr>
              <a:t>, phosphates, organic acids, proteins, etc.) is called "</a:t>
            </a:r>
            <a:r>
              <a:rPr lang="en-GB" sz="3600" b="1" dirty="0">
                <a:latin typeface="Arial" pitchFamily="34" charset="0"/>
              </a:rPr>
              <a:t>anionic gap</a:t>
            </a:r>
            <a:r>
              <a:rPr lang="en-GB" sz="3600" dirty="0">
                <a:latin typeface="Arial" pitchFamily="34" charset="0"/>
              </a:rPr>
              <a:t>" or "anion pocket". </a:t>
            </a:r>
            <a:endParaRPr lang="en-US" sz="3600"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16000" y="495300"/>
            <a:ext cx="10363200" cy="762000"/>
          </a:xfrm>
        </p:spPr>
        <p:txBody>
          <a:bodyPr/>
          <a:lstStyle/>
          <a:p>
            <a:pPr eaLnBrk="1" hangingPunct="1">
              <a:defRPr/>
            </a:pPr>
            <a:r>
              <a:rPr lang="en-GB" altLang="x-none" b="1" i="1" dirty="0"/>
              <a:t>Anion gap</a:t>
            </a:r>
            <a:endParaRPr lang="en-US" altLang="x-none" b="1" i="1" dirty="0"/>
          </a:p>
        </p:txBody>
      </p:sp>
      <p:sp>
        <p:nvSpPr>
          <p:cNvPr id="15363" name="Rectangle 3"/>
          <p:cNvSpPr>
            <a:spLocks noGrp="1" noChangeArrowheads="1"/>
          </p:cNvSpPr>
          <p:nvPr>
            <p:ph type="body" idx="1"/>
          </p:nvPr>
        </p:nvSpPr>
        <p:spPr>
          <a:xfrm>
            <a:off x="508000" y="1676400"/>
            <a:ext cx="11277600" cy="4114800"/>
          </a:xfrm>
        </p:spPr>
        <p:txBody>
          <a:bodyPr/>
          <a:lstStyle/>
          <a:p>
            <a:pPr eaLnBrk="1" hangingPunct="1">
              <a:buFont typeface="Wingdings" pitchFamily="2" charset="2"/>
              <a:buNone/>
            </a:pPr>
            <a:r>
              <a:rPr lang="en-US" sz="2800" dirty="0">
                <a:latin typeface="Arial" pitchFamily="34" charset="0"/>
                <a:sym typeface="Symbol" pitchFamily="18" charset="2"/>
              </a:rPr>
              <a:t></a:t>
            </a:r>
            <a:r>
              <a:rPr lang="en-US" sz="2800" dirty="0">
                <a:latin typeface="Arial" pitchFamily="34" charset="0"/>
              </a:rPr>
              <a:t>Na</a:t>
            </a:r>
            <a:r>
              <a:rPr lang="en-US" sz="2800" baseline="30000" dirty="0">
                <a:latin typeface="Arial" pitchFamily="34" charset="0"/>
              </a:rPr>
              <a:t>+</a:t>
            </a:r>
            <a:r>
              <a:rPr lang="en-US" sz="2800" dirty="0">
                <a:latin typeface="Arial" pitchFamily="34" charset="0"/>
                <a:sym typeface="Symbol" pitchFamily="18" charset="2"/>
              </a:rPr>
              <a:t></a:t>
            </a:r>
            <a:r>
              <a:rPr lang="en-US" sz="2800" dirty="0">
                <a:latin typeface="Arial" pitchFamily="34" charset="0"/>
              </a:rPr>
              <a:t> + </a:t>
            </a:r>
            <a:r>
              <a:rPr lang="en-US" sz="2800" dirty="0">
                <a:latin typeface="Arial" pitchFamily="34" charset="0"/>
                <a:sym typeface="Symbol" pitchFamily="18" charset="2"/>
              </a:rPr>
              <a:t></a:t>
            </a:r>
            <a:r>
              <a:rPr lang="en-US" sz="2800" dirty="0">
                <a:latin typeface="Arial" pitchFamily="34" charset="0"/>
              </a:rPr>
              <a:t>K</a:t>
            </a:r>
            <a:r>
              <a:rPr lang="en-US" sz="2800" baseline="30000" dirty="0">
                <a:latin typeface="Arial" pitchFamily="34" charset="0"/>
              </a:rPr>
              <a:t>+</a:t>
            </a:r>
            <a:r>
              <a:rPr lang="en-US" sz="2800" dirty="0">
                <a:latin typeface="Arial" pitchFamily="34" charset="0"/>
                <a:sym typeface="Symbol" pitchFamily="18" charset="2"/>
              </a:rPr>
              <a:t></a:t>
            </a:r>
            <a:r>
              <a:rPr lang="en-US" sz="2800" dirty="0">
                <a:latin typeface="Arial" pitchFamily="34" charset="0"/>
              </a:rPr>
              <a:t> = </a:t>
            </a:r>
            <a:r>
              <a:rPr lang="en-US" sz="2800" dirty="0">
                <a:latin typeface="Arial" pitchFamily="34" charset="0"/>
                <a:sym typeface="Symbol" pitchFamily="18" charset="2"/>
              </a:rPr>
              <a:t></a:t>
            </a:r>
            <a:r>
              <a:rPr lang="en-US" sz="2800" dirty="0">
                <a:latin typeface="Arial" pitchFamily="34" charset="0"/>
              </a:rPr>
              <a:t>Cl</a:t>
            </a:r>
            <a:r>
              <a:rPr lang="en-US" sz="2800" baseline="30000" dirty="0">
                <a:latin typeface="Arial" pitchFamily="34" charset="0"/>
              </a:rPr>
              <a:t>-</a:t>
            </a:r>
            <a:r>
              <a:rPr lang="en-US" sz="2800" dirty="0">
                <a:latin typeface="Arial" pitchFamily="34" charset="0"/>
                <a:sym typeface="Symbol" pitchFamily="18" charset="2"/>
              </a:rPr>
              <a:t></a:t>
            </a:r>
            <a:r>
              <a:rPr lang="en-US" sz="2800" dirty="0">
                <a:latin typeface="Arial" pitchFamily="34" charset="0"/>
              </a:rPr>
              <a:t> + </a:t>
            </a:r>
            <a:r>
              <a:rPr lang="en-US" sz="2800" dirty="0">
                <a:latin typeface="Arial" pitchFamily="34" charset="0"/>
                <a:sym typeface="Symbol" pitchFamily="18" charset="2"/>
              </a:rPr>
              <a:t></a:t>
            </a:r>
            <a:r>
              <a:rPr lang="en-US" sz="2800" dirty="0">
                <a:latin typeface="Arial" pitchFamily="34" charset="0"/>
              </a:rPr>
              <a:t> HCO</a:t>
            </a:r>
            <a:r>
              <a:rPr lang="en-US" sz="2800" baseline="-25000" dirty="0">
                <a:latin typeface="Arial" pitchFamily="34" charset="0"/>
              </a:rPr>
              <a:t>3</a:t>
            </a:r>
            <a:r>
              <a:rPr lang="en-US" sz="2800" baseline="30000" dirty="0">
                <a:latin typeface="Arial" pitchFamily="34" charset="0"/>
              </a:rPr>
              <a:t>-</a:t>
            </a:r>
            <a:r>
              <a:rPr lang="en-US" sz="2800" dirty="0">
                <a:latin typeface="Arial" pitchFamily="34" charset="0"/>
                <a:sym typeface="Symbol" pitchFamily="18" charset="2"/>
              </a:rPr>
              <a:t></a:t>
            </a:r>
            <a:r>
              <a:rPr lang="en-US" sz="2800" dirty="0">
                <a:latin typeface="Arial" pitchFamily="34" charset="0"/>
              </a:rPr>
              <a:t>+ </a:t>
            </a:r>
            <a:r>
              <a:rPr lang="en-US" sz="2800" dirty="0">
                <a:latin typeface="Arial" pitchFamily="34" charset="0"/>
                <a:sym typeface="Symbol" pitchFamily="18" charset="2"/>
              </a:rPr>
              <a:t></a:t>
            </a:r>
            <a:r>
              <a:rPr lang="en-GB" altLang="x-none" b="1" i="1" dirty="0"/>
              <a:t>Anion gap</a:t>
            </a:r>
            <a:r>
              <a:rPr lang="en-US" sz="2800" dirty="0">
                <a:latin typeface="Arial" pitchFamily="34" charset="0"/>
                <a:sym typeface="Symbol" pitchFamily="18" charset="2"/>
              </a:rPr>
              <a:t></a:t>
            </a:r>
            <a:endParaRPr lang="en-US" sz="2800" dirty="0">
              <a:latin typeface="Arial" pitchFamily="34" charset="0"/>
            </a:endParaRPr>
          </a:p>
          <a:p>
            <a:pPr algn="ctr" eaLnBrk="1" hangingPunct="1">
              <a:buFont typeface="Wingdings" pitchFamily="2" charset="2"/>
              <a:buNone/>
            </a:pPr>
            <a:endParaRPr lang="en-US" sz="2800" dirty="0">
              <a:latin typeface="Arial" pitchFamily="34" charset="0"/>
            </a:endParaRPr>
          </a:p>
          <a:p>
            <a:pPr algn="ctr" eaLnBrk="1" hangingPunct="1">
              <a:buFont typeface="Wingdings" pitchFamily="2" charset="2"/>
              <a:buNone/>
            </a:pPr>
            <a:r>
              <a:rPr lang="en-US" sz="2800" dirty="0" smtClean="0">
                <a:latin typeface="Arial" pitchFamily="34" charset="0"/>
              </a:rPr>
              <a:t>or</a:t>
            </a:r>
            <a:endParaRPr lang="en-US" sz="2800" dirty="0">
              <a:latin typeface="Arial" pitchFamily="34" charset="0"/>
            </a:endParaRPr>
          </a:p>
          <a:p>
            <a:pPr algn="ctr" eaLnBrk="1" hangingPunct="1">
              <a:buFont typeface="Wingdings" pitchFamily="2" charset="2"/>
              <a:buNone/>
            </a:pPr>
            <a:endParaRPr lang="en-US" sz="2800" dirty="0">
              <a:latin typeface="Arial" pitchFamily="34" charset="0"/>
            </a:endParaRPr>
          </a:p>
          <a:p>
            <a:pPr algn="ctr" eaLnBrk="1" hangingPunct="1">
              <a:buFont typeface="Wingdings" pitchFamily="2" charset="2"/>
              <a:buNone/>
            </a:pPr>
            <a:r>
              <a:rPr lang="en-US" sz="2800" dirty="0">
                <a:latin typeface="Arial" pitchFamily="34" charset="0"/>
                <a:sym typeface="Symbol" pitchFamily="18" charset="2"/>
              </a:rPr>
              <a:t></a:t>
            </a:r>
            <a:r>
              <a:rPr lang="en-GB" altLang="x-none" b="1" i="1" dirty="0"/>
              <a:t>Anion gap</a:t>
            </a:r>
            <a:r>
              <a:rPr lang="en-US" sz="2800" dirty="0">
                <a:latin typeface="Arial" pitchFamily="34" charset="0"/>
                <a:sym typeface="Symbol" pitchFamily="18" charset="2"/>
              </a:rPr>
              <a:t></a:t>
            </a:r>
            <a:r>
              <a:rPr lang="en-US" sz="2800" dirty="0">
                <a:latin typeface="Arial" pitchFamily="34" charset="0"/>
              </a:rPr>
              <a:t> = </a:t>
            </a:r>
            <a:r>
              <a:rPr lang="en-US" sz="2800" dirty="0">
                <a:latin typeface="Arial" pitchFamily="34" charset="0"/>
                <a:sym typeface="Symbol" pitchFamily="18" charset="2"/>
              </a:rPr>
              <a:t></a:t>
            </a:r>
            <a:r>
              <a:rPr lang="en-US" sz="2800" dirty="0">
                <a:latin typeface="Arial" pitchFamily="34" charset="0"/>
              </a:rPr>
              <a:t>Na</a:t>
            </a:r>
            <a:r>
              <a:rPr lang="en-US" sz="2800" baseline="30000" dirty="0">
                <a:latin typeface="Arial" pitchFamily="34" charset="0"/>
              </a:rPr>
              <a:t>+</a:t>
            </a:r>
            <a:r>
              <a:rPr lang="en-US" sz="2800" dirty="0">
                <a:latin typeface="Arial" pitchFamily="34" charset="0"/>
                <a:sym typeface="Symbol" pitchFamily="18" charset="2"/>
              </a:rPr>
              <a:t></a:t>
            </a:r>
            <a:r>
              <a:rPr lang="en-US" sz="2800" dirty="0">
                <a:latin typeface="Arial" pitchFamily="34" charset="0"/>
              </a:rPr>
              <a:t> + </a:t>
            </a:r>
            <a:r>
              <a:rPr lang="en-US" sz="2800" dirty="0">
                <a:latin typeface="Arial" pitchFamily="34" charset="0"/>
                <a:sym typeface="Symbol" pitchFamily="18" charset="2"/>
              </a:rPr>
              <a:t></a:t>
            </a:r>
            <a:r>
              <a:rPr lang="en-US" sz="2800" dirty="0">
                <a:latin typeface="Arial" pitchFamily="34" charset="0"/>
              </a:rPr>
              <a:t>K</a:t>
            </a:r>
            <a:r>
              <a:rPr lang="en-US" sz="2800" baseline="30000" dirty="0">
                <a:latin typeface="Arial" pitchFamily="34" charset="0"/>
              </a:rPr>
              <a:t>+</a:t>
            </a:r>
            <a:r>
              <a:rPr lang="en-US" sz="2800" dirty="0">
                <a:latin typeface="Arial" pitchFamily="34" charset="0"/>
                <a:sym typeface="Symbol" pitchFamily="18" charset="2"/>
              </a:rPr>
              <a:t></a:t>
            </a:r>
            <a:r>
              <a:rPr lang="en-US" sz="2800" dirty="0">
                <a:latin typeface="Arial" pitchFamily="34" charset="0"/>
              </a:rPr>
              <a:t> - </a:t>
            </a:r>
            <a:r>
              <a:rPr lang="en-US" sz="2800" dirty="0">
                <a:latin typeface="Arial" pitchFamily="34" charset="0"/>
                <a:sym typeface="Symbol" pitchFamily="18" charset="2"/>
              </a:rPr>
              <a:t></a:t>
            </a:r>
            <a:r>
              <a:rPr lang="en-US" sz="2800" dirty="0">
                <a:latin typeface="Arial" pitchFamily="34" charset="0"/>
              </a:rPr>
              <a:t>Cl</a:t>
            </a:r>
            <a:r>
              <a:rPr lang="en-US" sz="2800" baseline="30000" dirty="0">
                <a:latin typeface="Arial" pitchFamily="34" charset="0"/>
              </a:rPr>
              <a:t>-</a:t>
            </a:r>
            <a:r>
              <a:rPr lang="en-US" sz="2800" dirty="0">
                <a:latin typeface="Arial" pitchFamily="34" charset="0"/>
              </a:rPr>
              <a:t> </a:t>
            </a:r>
            <a:r>
              <a:rPr lang="en-US" sz="2800" dirty="0">
                <a:latin typeface="Arial" pitchFamily="34" charset="0"/>
                <a:sym typeface="Symbol" pitchFamily="18" charset="2"/>
              </a:rPr>
              <a:t></a:t>
            </a:r>
            <a:r>
              <a:rPr lang="en-US" sz="2800" dirty="0">
                <a:latin typeface="Arial" pitchFamily="34" charset="0"/>
              </a:rPr>
              <a:t>- </a:t>
            </a:r>
            <a:r>
              <a:rPr lang="en-US" sz="2800" dirty="0">
                <a:latin typeface="Arial" pitchFamily="34" charset="0"/>
                <a:sym typeface="Symbol" pitchFamily="18" charset="2"/>
              </a:rPr>
              <a:t></a:t>
            </a:r>
            <a:r>
              <a:rPr lang="en-US" sz="2800" dirty="0">
                <a:latin typeface="Arial" pitchFamily="34" charset="0"/>
              </a:rPr>
              <a:t>HCO</a:t>
            </a:r>
            <a:r>
              <a:rPr lang="en-US" sz="2800" baseline="-25000" dirty="0">
                <a:latin typeface="Arial" pitchFamily="34" charset="0"/>
              </a:rPr>
              <a:t>3</a:t>
            </a:r>
            <a:r>
              <a:rPr lang="en-US" sz="2800" baseline="30000" dirty="0">
                <a:latin typeface="Arial" pitchFamily="34" charset="0"/>
              </a:rPr>
              <a:t>-</a:t>
            </a:r>
            <a:r>
              <a:rPr lang="en-US" sz="2800" dirty="0">
                <a:latin typeface="Arial" pitchFamily="34" charset="0"/>
              </a:rPr>
              <a:t> </a:t>
            </a:r>
            <a:r>
              <a:rPr lang="en-US" sz="2800" dirty="0">
                <a:latin typeface="Arial" pitchFamily="34" charset="0"/>
                <a:sym typeface="Symbol" pitchFamily="18" charset="2"/>
              </a:rPr>
              <a:t></a:t>
            </a:r>
            <a:endParaRPr lang="en-US" sz="2800" dirty="0">
              <a:latin typeface="Arial" pitchFamily="34" charset="0"/>
            </a:endParaRPr>
          </a:p>
          <a:p>
            <a:pPr eaLnBrk="1" hangingPunct="1">
              <a:buFont typeface="Wingdings" pitchFamily="2" charset="2"/>
              <a:buNone/>
            </a:pPr>
            <a:endParaRPr lang="en-US" sz="2800" dirty="0">
              <a:latin typeface="Arial" pitchFamily="34" charset="0"/>
            </a:endParaRPr>
          </a:p>
          <a:p>
            <a:r>
              <a:rPr lang="en-GB" dirty="0">
                <a:latin typeface="Arial" pitchFamily="34" charset="0"/>
              </a:rPr>
              <a:t>The normal value of the anionic gap is from</a:t>
            </a:r>
            <a:r>
              <a:rPr lang="sr-Cyrl-CS" sz="2800" dirty="0">
                <a:latin typeface="Arial" pitchFamily="34" charset="0"/>
              </a:rPr>
              <a:t> 10 do 12 mmol/l. </a:t>
            </a:r>
            <a:endParaRPr lang="en-US" sz="2800" dirty="0">
              <a:latin typeface="Arial" pitchFamily="34" charset="0"/>
            </a:endParaRPr>
          </a:p>
        </p:txBody>
      </p:sp>
      <p:cxnSp>
        <p:nvCxnSpPr>
          <p:cNvPr id="4" name="Straight Connector 3"/>
          <p:cNvCxnSpPr/>
          <p:nvPr/>
        </p:nvCxnSpPr>
        <p:spPr>
          <a:xfrm>
            <a:off x="794657" y="1325233"/>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34725" y="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386" name="Object 5"/>
          <p:cNvGraphicFramePr>
            <a:graphicFrameLocks noChangeAspect="1"/>
          </p:cNvGraphicFramePr>
          <p:nvPr>
            <p:extLst>
              <p:ext uri="{D42A27DB-BD31-4B8C-83A1-F6EECF244321}">
                <p14:modId xmlns:p14="http://schemas.microsoft.com/office/powerpoint/2010/main" val="2867082719"/>
              </p:ext>
            </p:extLst>
          </p:nvPr>
        </p:nvGraphicFramePr>
        <p:xfrm>
          <a:off x="1942382" y="434663"/>
          <a:ext cx="9170854" cy="6423337"/>
        </p:xfrm>
        <a:graphic>
          <a:graphicData uri="http://schemas.openxmlformats.org/presentationml/2006/ole">
            <mc:AlternateContent xmlns:mc="http://schemas.openxmlformats.org/markup-compatibility/2006">
              <mc:Choice xmlns:v="urn:schemas-microsoft-com:vml" Requires="v">
                <p:oleObj spid="_x0000_s3081" name="Document" r:id="rId4" imgW="9815393" imgH="6875820" progId="">
                  <p:embed/>
                </p:oleObj>
              </mc:Choice>
              <mc:Fallback>
                <p:oleObj name="Document" r:id="rId4" imgW="9815393" imgH="6875820" progId="">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2382" y="434663"/>
                        <a:ext cx="9170854" cy="6423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Straight Connector 2"/>
          <p:cNvCxnSpPr/>
          <p:nvPr/>
        </p:nvCxnSpPr>
        <p:spPr>
          <a:xfrm>
            <a:off x="1134291" y="471794"/>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917700" y="4318000"/>
            <a:ext cx="210820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latin typeface="Arial" pitchFamily="34" charset="0"/>
                <a:cs typeface="Arial" pitchFamily="34" charset="0"/>
              </a:rPr>
              <a:t>Displacement of ions</a:t>
            </a:r>
            <a:endParaRPr lang="en-US" sz="1600" dirty="0">
              <a:solidFill>
                <a:schemeClr val="tx1"/>
              </a:solidFill>
              <a:latin typeface="Arial" pitchFamily="34" charset="0"/>
              <a:cs typeface="Arial" pitchFamily="34" charset="0"/>
            </a:endParaRPr>
          </a:p>
        </p:txBody>
      </p:sp>
      <p:cxnSp>
        <p:nvCxnSpPr>
          <p:cNvPr id="7" name="Straight Connector 6"/>
          <p:cNvCxnSpPr/>
          <p:nvPr/>
        </p:nvCxnSpPr>
        <p:spPr>
          <a:xfrm>
            <a:off x="1943100" y="4191000"/>
            <a:ext cx="0" cy="508000"/>
          </a:xfrm>
          <a:prstGeom prst="line">
            <a:avLst/>
          </a:prstGeom>
        </p:spPr>
        <p:style>
          <a:lnRef idx="2">
            <a:schemeClr val="dk1"/>
          </a:lnRef>
          <a:fillRef idx="0">
            <a:schemeClr val="dk1"/>
          </a:fillRef>
          <a:effectRef idx="1">
            <a:schemeClr val="dk1"/>
          </a:effectRef>
          <a:fontRef idx="minor">
            <a:schemeClr val="tx1"/>
          </a:fontRef>
        </p:style>
      </p:cxnSp>
      <p:sp>
        <p:nvSpPr>
          <p:cNvPr id="8" name="Rectangle 7"/>
          <p:cNvSpPr/>
          <p:nvPr/>
        </p:nvSpPr>
        <p:spPr>
          <a:xfrm>
            <a:off x="4305300" y="774700"/>
            <a:ext cx="1803400" cy="33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itchFamily="34" charset="0"/>
                <a:cs typeface="Arial" pitchFamily="34" charset="0"/>
              </a:rPr>
              <a:t>Buffer system</a:t>
            </a:r>
            <a:endParaRPr lang="en-US" sz="1600" b="1" dirty="0">
              <a:solidFill>
                <a:schemeClr val="tx1"/>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1"/>
          <p:cNvSpPr/>
          <p:nvPr/>
        </p:nvSpPr>
        <p:spPr>
          <a:xfrm>
            <a:off x="2902968" y="0"/>
            <a:ext cx="9289032" cy="6858000"/>
          </a:xfrm>
          <a:prstGeom prst="rect">
            <a:avLst/>
          </a:prstGeom>
          <a:blipFill>
            <a:blip r:embed="rId2" cstate="print"/>
            <a:stretch>
              <a:fillRect/>
            </a:stretch>
          </a:blipFill>
        </p:spPr>
        <p:txBody>
          <a:bodyPr wrap="square" lIns="0" tIns="0" rIns="0" bIns="0" rtlCol="0">
            <a:spAutoFit/>
          </a:bodyPr>
          <a:lstStyle/>
          <a:p>
            <a:endParaRPr>
              <a:solidFill>
                <a:prstClr val="black"/>
              </a:solidFill>
            </a:endParaRPr>
          </a:p>
        </p:txBody>
      </p:sp>
      <p:sp>
        <p:nvSpPr>
          <p:cNvPr id="14" name="Rectangle 3"/>
          <p:cNvSpPr txBox="1">
            <a:spLocks noChangeArrowheads="1"/>
          </p:cNvSpPr>
          <p:nvPr/>
        </p:nvSpPr>
        <p:spPr>
          <a:xfrm>
            <a:off x="266700" y="1787525"/>
            <a:ext cx="8534400" cy="4351338"/>
          </a:xfrm>
          <a:prstGeom prst="rect">
            <a:avLst/>
          </a:prstGeom>
        </p:spPr>
        <p:txBody>
          <a:bodyPr vert="horz" lIns="91440" tIns="45720" rIns="91440" bIns="45720" rtlCol="0">
            <a:normAutofit/>
          </a:body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mn-cs"/>
              </a:rPr>
              <a:t>Henderson-</a:t>
            </a:r>
            <a:r>
              <a:rPr kumimoji="0" lang="en-US" sz="2800" b="0" i="0" u="none" strike="noStrike" kern="1200" cap="none" spc="0" normalizeH="0" baseline="0" noProof="0" dirty="0" err="1" smtClean="0">
                <a:ln>
                  <a:noFill/>
                </a:ln>
                <a:solidFill>
                  <a:schemeClr val="tx1"/>
                </a:solidFill>
                <a:effectLst/>
                <a:uLnTx/>
                <a:uFillTx/>
                <a:latin typeface="Arial" pitchFamily="34" charset="0"/>
                <a:ea typeface="+mn-ea"/>
                <a:cs typeface="+mn-cs"/>
              </a:rPr>
              <a:t>Hasselbach</a:t>
            </a: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mn-cs"/>
              </a:rPr>
              <a:t>- </a:t>
            </a:r>
            <a:r>
              <a:rPr kumimoji="0" lang="en-GB" sz="2800" b="0" i="0" u="none" strike="noStrike" kern="1200" cap="none" spc="0" normalizeH="0" baseline="0" noProof="0" dirty="0" smtClean="0">
                <a:ln>
                  <a:noFill/>
                </a:ln>
                <a:solidFill>
                  <a:schemeClr val="tx1"/>
                </a:solidFill>
                <a:effectLst/>
                <a:uLnTx/>
                <a:uFillTx/>
                <a:latin typeface="Arial" pitchFamily="34" charset="0"/>
                <a:ea typeface="+mn-ea"/>
                <a:cs typeface="+mn-cs"/>
              </a:rPr>
              <a:t>equation</a:t>
            </a: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rPr>
              <a:t>				      		 </a:t>
            </a: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sym typeface="Symbol" pitchFamily="18" charset="2"/>
              </a:rPr>
              <a:t>conjugate base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rPr>
              <a:t>                                                proton acceptor </a:t>
            </a: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sym typeface="Symbol" pitchFamily="18" charset="2"/>
              </a:rPr>
              <a:t></a:t>
            </a:r>
            <a:endPar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endParaRPr>
          </a:p>
          <a:p>
            <a:pPr marL="228600" marR="0" lvl="0" indent="-228600" algn="ctr" defTabSz="914400" rtl="0" eaLnBrk="1" fontAlgn="auto" latinLnBrk="0" hangingPunct="1">
              <a:lnSpc>
                <a:spcPct val="90000"/>
              </a:lnSpc>
              <a:spcBef>
                <a:spcPts val="1000"/>
              </a:spcBef>
              <a:spcAft>
                <a:spcPts val="0"/>
              </a:spcAft>
              <a:buClrTx/>
              <a:buSzTx/>
              <a:buFont typeface="Wingdings" pitchFamily="2" charset="2"/>
              <a:buNone/>
              <a:tabLst/>
              <a:defRPr/>
            </a:pP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rPr>
              <a:t>pH = </a:t>
            </a:r>
            <a:r>
              <a:rPr kumimoji="0" lang="en-US" sz="2800" b="1" i="1" u="none" strike="noStrike" kern="1200" cap="none" spc="0" normalizeH="0" baseline="0" noProof="0" dirty="0" err="1" smtClean="0">
                <a:ln>
                  <a:noFill/>
                </a:ln>
                <a:solidFill>
                  <a:schemeClr val="tx1"/>
                </a:solidFill>
                <a:effectLst/>
                <a:uLnTx/>
                <a:uFillTx/>
                <a:latin typeface="Arial" pitchFamily="34" charset="0"/>
                <a:ea typeface="+mn-ea"/>
                <a:cs typeface="+mn-cs"/>
              </a:rPr>
              <a:t>pK</a:t>
            </a: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rPr>
              <a:t> + log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rPr>
              <a:t>					    	 </a:t>
            </a: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sym typeface="Symbol" pitchFamily="18" charset="2"/>
              </a:rPr>
              <a:t>weak acid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rPr>
              <a:t>                                               proton donor</a:t>
            </a:r>
            <a:r>
              <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sym typeface="Symbol" pitchFamily="18" charset="2"/>
              </a:rPr>
              <a:t></a:t>
            </a:r>
            <a:endParaRPr kumimoji="0" lang="en-US" sz="2800" b="1" i="1" u="none" strike="noStrike" kern="1200" cap="none" spc="0" normalizeH="0" baseline="0" noProof="0" dirty="0" smtClean="0">
              <a:ln>
                <a:noFill/>
              </a:ln>
              <a:solidFill>
                <a:schemeClr val="tx1"/>
              </a:solidFill>
              <a:effectLst/>
              <a:uLnTx/>
              <a:uFillTx/>
              <a:latin typeface="Arial"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Wingdings" pitchFamily="2" charset="2"/>
              <a:buNone/>
              <a:tabLst/>
              <a:defRPr/>
            </a:pPr>
            <a:endParaRPr kumimoji="0" lang="en-US" sz="2800" b="0" i="0" u="none" strike="noStrike" kern="1200" cap="none" spc="0" normalizeH="0" baseline="0" noProof="0" dirty="0">
              <a:ln>
                <a:noFill/>
              </a:ln>
              <a:solidFill>
                <a:schemeClr val="tx1"/>
              </a:solidFill>
              <a:effectLst/>
              <a:uLnTx/>
              <a:uFillTx/>
              <a:latin typeface="Arial" pitchFamily="34" charset="0"/>
              <a:ea typeface="+mn-ea"/>
              <a:cs typeface="+mn-cs"/>
            </a:endParaRPr>
          </a:p>
        </p:txBody>
      </p:sp>
      <p:cxnSp>
        <p:nvCxnSpPr>
          <p:cNvPr id="15" name="Straight Connector 14"/>
          <p:cNvCxnSpPr/>
          <p:nvPr/>
        </p:nvCxnSpPr>
        <p:spPr>
          <a:xfrm>
            <a:off x="838200" y="13346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1"/>
          <p:cNvSpPr>
            <a:spLocks noChangeAspect="1"/>
          </p:cNvSpPr>
          <p:nvPr/>
        </p:nvSpPr>
        <p:spPr>
          <a:xfrm>
            <a:off x="1320800" y="0"/>
            <a:ext cx="8961120" cy="6720840"/>
          </a:xfrm>
          <a:prstGeom prst="rect">
            <a:avLst/>
          </a:prstGeom>
          <a:blipFill>
            <a:blip r:embed="rId3" cstate="print"/>
            <a:stretch>
              <a:fillRect/>
            </a:stretch>
          </a:blipFill>
        </p:spPr>
        <p:txBody>
          <a:bodyPr wrap="square" lIns="0" tIns="0" rIns="0" bIns="0" rtlCol="0">
            <a:spAutoFit/>
          </a:bodyPr>
          <a:lstStyle/>
          <a:p>
            <a:endParaRPr>
              <a:solidFill>
                <a:prstClr val="black"/>
              </a:solidFill>
            </a:endParaRPr>
          </a:p>
        </p:txBody>
      </p:sp>
      <p:sp>
        <p:nvSpPr>
          <p:cNvPr id="6" name="Rectangle 5"/>
          <p:cNvSpPr/>
          <p:nvPr/>
        </p:nvSpPr>
        <p:spPr>
          <a:xfrm>
            <a:off x="1854200" y="825500"/>
            <a:ext cx="1092200" cy="4699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latin typeface="Arial" pitchFamily="34" charset="0"/>
                <a:cs typeface="Arial" pitchFamily="34" charset="0"/>
              </a:rPr>
              <a:t>Tissues</a:t>
            </a:r>
            <a:endParaRPr lang="en-US" b="1" dirty="0">
              <a:latin typeface="Arial" pitchFamily="34" charset="0"/>
              <a:cs typeface="Arial" pitchFamily="34" charset="0"/>
            </a:endParaRPr>
          </a:p>
        </p:txBody>
      </p:sp>
      <p:sp>
        <p:nvSpPr>
          <p:cNvPr id="8" name="Rectangle 7"/>
          <p:cNvSpPr/>
          <p:nvPr/>
        </p:nvSpPr>
        <p:spPr>
          <a:xfrm>
            <a:off x="4013200" y="825500"/>
            <a:ext cx="1092200" cy="4699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latin typeface="Arial" pitchFamily="34" charset="0"/>
                <a:cs typeface="Arial" pitchFamily="34" charset="0"/>
              </a:rPr>
              <a:t>Blood</a:t>
            </a:r>
            <a:endParaRPr lang="en-US" b="1" dirty="0">
              <a:latin typeface="Arial" pitchFamily="34" charset="0"/>
              <a:cs typeface="Arial" pitchFamily="34" charset="0"/>
            </a:endParaRPr>
          </a:p>
        </p:txBody>
      </p:sp>
      <p:sp>
        <p:nvSpPr>
          <p:cNvPr id="9" name="Rectangle 8"/>
          <p:cNvSpPr/>
          <p:nvPr/>
        </p:nvSpPr>
        <p:spPr>
          <a:xfrm>
            <a:off x="5867400" y="825500"/>
            <a:ext cx="1816100" cy="4699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smtClean="0">
                <a:latin typeface="Arial" pitchFamily="34" charset="0"/>
                <a:cs typeface="Arial" pitchFamily="34" charset="0"/>
              </a:rPr>
              <a:t>Erythrocytes</a:t>
            </a:r>
            <a:endParaRPr lang="en-US" b="1"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05692" y="329837"/>
            <a:ext cx="10363200" cy="762000"/>
          </a:xfrm>
        </p:spPr>
        <p:txBody>
          <a:bodyPr>
            <a:normAutofit fontScale="90000"/>
          </a:bodyPr>
          <a:lstStyle/>
          <a:p>
            <a:pPr>
              <a:defRPr/>
            </a:pPr>
            <a:r>
              <a:rPr lang="en-GB" altLang="x-none" b="1" i="1" dirty="0"/>
              <a:t>Respiratory system
</a:t>
            </a:r>
            <a:endParaRPr lang="en-US" altLang="x-none" b="1" i="1" dirty="0"/>
          </a:p>
        </p:txBody>
      </p:sp>
      <p:sp>
        <p:nvSpPr>
          <p:cNvPr id="18435" name="Rectangle 3"/>
          <p:cNvSpPr>
            <a:spLocks noGrp="1" noChangeArrowheads="1"/>
          </p:cNvSpPr>
          <p:nvPr>
            <p:ph type="body" idx="1"/>
          </p:nvPr>
        </p:nvSpPr>
        <p:spPr>
          <a:xfrm>
            <a:off x="508000" y="1950720"/>
            <a:ext cx="11176000" cy="4145280"/>
          </a:xfrm>
        </p:spPr>
        <p:txBody>
          <a:bodyPr>
            <a:normAutofit/>
          </a:bodyPr>
          <a:lstStyle/>
          <a:p>
            <a:pPr marL="0" indent="0">
              <a:buNone/>
            </a:pPr>
            <a:r>
              <a:rPr lang="en-GB" dirty="0">
                <a:latin typeface="Arial" pitchFamily="34" charset="0"/>
              </a:rPr>
              <a:t>They have the ability to remove carbon dioxide from the body.
H+ (from non-volatile acids)  + HCO3 - (from the bicarbonate buffer) 
 </a:t>
            </a:r>
            <a:r>
              <a:rPr lang="en-GB" dirty="0" smtClean="0">
                <a:latin typeface="Arial" pitchFamily="34" charset="0"/>
              </a:rPr>
              <a:t> </a:t>
            </a:r>
            <a:r>
              <a:rPr lang="en-US" dirty="0" smtClean="0">
                <a:latin typeface="Arial" pitchFamily="34" charset="0"/>
                <a:sym typeface="Symbol" pitchFamily="18" charset="2"/>
              </a:rPr>
              <a:t></a:t>
            </a:r>
            <a:r>
              <a:rPr lang="en-GB" dirty="0" smtClean="0">
                <a:latin typeface="Arial" pitchFamily="34" charset="0"/>
              </a:rPr>
              <a:t>                                                </a:t>
            </a:r>
            <a:r>
              <a:rPr lang="en-US" dirty="0">
                <a:latin typeface="Arial" pitchFamily="34" charset="0"/>
                <a:sym typeface="Symbol" pitchFamily="18" charset="2"/>
              </a:rPr>
              <a:t></a:t>
            </a:r>
            <a:r>
              <a:rPr lang="en-GB" dirty="0">
                <a:latin typeface="Arial" pitchFamily="34" charset="0"/>
              </a:rPr>
              <a:t>
                                               H2CO3</a:t>
            </a:r>
          </a:p>
          <a:p>
            <a:pPr marL="0" indent="0">
              <a:buNone/>
            </a:pPr>
            <a:r>
              <a:rPr lang="en-US" dirty="0">
                <a:latin typeface="Arial" pitchFamily="34" charset="0"/>
                <a:sym typeface="Symbol" pitchFamily="18" charset="2"/>
              </a:rPr>
              <a:t>                                                  </a:t>
            </a:r>
            <a:r>
              <a:rPr lang="en-GB" dirty="0">
                <a:latin typeface="Arial" pitchFamily="34" charset="0"/>
              </a:rPr>
              <a:t>
                                            H2O+ CO2
</a:t>
            </a:r>
            <a:endParaRPr lang="en-US" dirty="0">
              <a:latin typeface="Arial" pitchFamily="34" charset="0"/>
            </a:endParaRPr>
          </a:p>
        </p:txBody>
      </p:sp>
      <p:cxnSp>
        <p:nvCxnSpPr>
          <p:cNvPr id="4" name="Straight Connector 3"/>
          <p:cNvCxnSpPr/>
          <p:nvPr/>
        </p:nvCxnSpPr>
        <p:spPr>
          <a:xfrm>
            <a:off x="803366" y="1142354"/>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24359" y="3429864"/>
            <a:ext cx="3009171" cy="1384995"/>
          </a:xfrm>
          <a:prstGeom prst="rect">
            <a:avLst/>
          </a:prstGeom>
        </p:spPr>
        <p:txBody>
          <a:bodyPr wrap="square">
            <a:spAutoFit/>
          </a:bodyPr>
          <a:lstStyle/>
          <a:p>
            <a:r>
              <a:rPr lang="en-GB" sz="2800" dirty="0" smtClean="0">
                <a:solidFill>
                  <a:prstClr val="black"/>
                </a:solidFill>
                <a:latin typeface="Arial" pitchFamily="34" charset="0"/>
              </a:rPr>
              <a:t>direct stimulation of the respiratory </a:t>
            </a:r>
            <a:r>
              <a:rPr lang="en-GB" sz="2800" dirty="0" err="1" smtClean="0">
                <a:solidFill>
                  <a:prstClr val="black"/>
                </a:solidFill>
                <a:latin typeface="Arial" pitchFamily="34" charset="0"/>
              </a:rPr>
              <a:t>center</a:t>
            </a:r>
            <a:r>
              <a:rPr lang="en-GB" sz="2800" dirty="0" smtClean="0">
                <a:solidFill>
                  <a:prstClr val="black"/>
                </a:solidFill>
                <a:latin typeface="Arial" pitchFamily="34" charset="0"/>
              </a:rPr>
              <a:t> by H</a:t>
            </a:r>
            <a:r>
              <a:rPr lang="en-GB" sz="2800" baseline="30000" dirty="0" smtClean="0">
                <a:solidFill>
                  <a:prstClr val="black"/>
                </a:solidFill>
                <a:latin typeface="Arial" pitchFamily="34" charset="0"/>
              </a:rPr>
              <a:t>+ </a:t>
            </a:r>
            <a:r>
              <a:rPr lang="en-GB" sz="2800" dirty="0" smtClean="0">
                <a:solidFill>
                  <a:prstClr val="black"/>
                </a:solidFill>
                <a:latin typeface="Arial" pitchFamily="34" charset="0"/>
              </a:rPr>
              <a:t>ions </a:t>
            </a:r>
            <a:endParaRPr lang="en-US" sz="2800" dirty="0"/>
          </a:p>
        </p:txBody>
      </p:sp>
      <p:sp>
        <p:nvSpPr>
          <p:cNvPr id="7" name="Rectangle 6"/>
          <p:cNvSpPr/>
          <p:nvPr/>
        </p:nvSpPr>
        <p:spPr>
          <a:xfrm>
            <a:off x="901700" y="5595035"/>
            <a:ext cx="10591800" cy="954107"/>
          </a:xfrm>
          <a:prstGeom prst="rect">
            <a:avLst/>
          </a:prstGeom>
        </p:spPr>
        <p:txBody>
          <a:bodyPr wrap="square">
            <a:spAutoFit/>
          </a:bodyPr>
          <a:lstStyle/>
          <a:p>
            <a:r>
              <a:rPr lang="en-US" sz="2800" dirty="0" smtClean="0">
                <a:latin typeface="Arial" pitchFamily="34" charset="0"/>
                <a:cs typeface="Arial" pitchFamily="34" charset="0"/>
              </a:rPr>
              <a:t>The total buffering power of the respiratory system is twice the power of all chemical buffers combined</a:t>
            </a:r>
            <a:endParaRPr lang="en-US" sz="2800"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117600" y="495300"/>
            <a:ext cx="10363200" cy="762000"/>
          </a:xfrm>
        </p:spPr>
        <p:txBody>
          <a:bodyPr>
            <a:normAutofit fontScale="90000"/>
          </a:bodyPr>
          <a:lstStyle/>
          <a:p>
            <a:pPr>
              <a:defRPr/>
            </a:pPr>
            <a:r>
              <a:rPr lang="en-GB" altLang="x-none" b="1" i="1" dirty="0"/>
              <a:t>Renal system
</a:t>
            </a:r>
            <a:endParaRPr lang="en-US" altLang="x-none" b="1" i="1" dirty="0"/>
          </a:p>
        </p:txBody>
      </p:sp>
      <p:sp>
        <p:nvSpPr>
          <p:cNvPr id="19459" name="Rectangle 3"/>
          <p:cNvSpPr>
            <a:spLocks noGrp="1" noChangeArrowheads="1"/>
          </p:cNvSpPr>
          <p:nvPr>
            <p:ph type="body" idx="1"/>
          </p:nvPr>
        </p:nvSpPr>
        <p:spPr>
          <a:xfrm>
            <a:off x="1016000" y="1994262"/>
            <a:ext cx="10363200" cy="4635138"/>
          </a:xfrm>
        </p:spPr>
        <p:txBody>
          <a:bodyPr>
            <a:normAutofit lnSpcReduction="10000"/>
          </a:bodyPr>
          <a:lstStyle/>
          <a:p>
            <a:r>
              <a:rPr lang="en-GB" dirty="0">
                <a:latin typeface="Arial" pitchFamily="34" charset="0"/>
              </a:rPr>
              <a:t>Control the amount of hydrogen ions, that is, the amount of bicarbonate excreted outside the body
Control of urine acidity is achieved by the kidneys through three mechanisms:</a:t>
            </a:r>
          </a:p>
          <a:p>
            <a:pPr>
              <a:buNone/>
            </a:pPr>
            <a:r>
              <a:rPr lang="en-GB" dirty="0">
                <a:latin typeface="Arial" pitchFamily="34" charset="0"/>
              </a:rPr>
              <a:t>-conservation of filtered </a:t>
            </a:r>
            <a:r>
              <a:rPr lang="en-GB" dirty="0" smtClean="0">
                <a:latin typeface="Arial" pitchFamily="34" charset="0"/>
              </a:rPr>
              <a:t>bicarbonates</a:t>
            </a:r>
          </a:p>
          <a:p>
            <a:endParaRPr lang="en-GB" dirty="0" smtClean="0">
              <a:latin typeface="Arial" pitchFamily="34" charset="0"/>
            </a:endParaRPr>
          </a:p>
          <a:p>
            <a:pPr>
              <a:buNone/>
            </a:pPr>
            <a:r>
              <a:rPr lang="en-GB" dirty="0" smtClean="0">
                <a:latin typeface="Arial" pitchFamily="34" charset="0"/>
              </a:rPr>
              <a:t>-</a:t>
            </a:r>
            <a:r>
              <a:rPr lang="en-GB" dirty="0">
                <a:latin typeface="Arial" pitchFamily="34" charset="0"/>
              </a:rPr>
              <a:t>the activity of </a:t>
            </a:r>
            <a:r>
              <a:rPr lang="en-GB" b="1" dirty="0">
                <a:latin typeface="Arial" pitchFamily="34" charset="0"/>
              </a:rPr>
              <a:t>buffer systems </a:t>
            </a:r>
            <a:r>
              <a:rPr lang="en-GB" dirty="0">
                <a:latin typeface="Arial" pitchFamily="34" charset="0"/>
              </a:rPr>
              <a:t>in the excreted urine (regulating </a:t>
            </a:r>
            <a:r>
              <a:rPr lang="en-GB" dirty="0" err="1">
                <a:latin typeface="Arial" pitchFamily="34" charset="0"/>
              </a:rPr>
              <a:t>titrable</a:t>
            </a:r>
            <a:r>
              <a:rPr lang="en-GB" dirty="0">
                <a:latin typeface="Arial" pitchFamily="34" charset="0"/>
              </a:rPr>
              <a:t> acidity</a:t>
            </a:r>
            <a:r>
              <a:rPr lang="en-GB" dirty="0" smtClean="0">
                <a:latin typeface="Arial" pitchFamily="34" charset="0"/>
              </a:rPr>
              <a:t>) - </a:t>
            </a:r>
            <a:r>
              <a:rPr lang="en-GB" b="1" dirty="0" smtClean="0">
                <a:latin typeface="Arial" pitchFamily="34" charset="0"/>
              </a:rPr>
              <a:t>phosphate buffer (</a:t>
            </a:r>
            <a:r>
              <a:rPr lang="en-GB" dirty="0" err="1" smtClean="0">
                <a:latin typeface="Arial" pitchFamily="34" charset="0"/>
              </a:rPr>
              <a:t>HPO4</a:t>
            </a:r>
            <a:r>
              <a:rPr lang="en-GB" baseline="30000" dirty="0" err="1" smtClean="0">
                <a:latin typeface="Arial" pitchFamily="34" charset="0"/>
              </a:rPr>
              <a:t>2</a:t>
            </a:r>
            <a:r>
              <a:rPr lang="en-GB" baseline="30000" dirty="0" smtClean="0">
                <a:latin typeface="Arial" pitchFamily="34" charset="0"/>
              </a:rPr>
              <a:t>- </a:t>
            </a:r>
            <a:r>
              <a:rPr lang="en-GB" dirty="0" smtClean="0">
                <a:latin typeface="Arial" pitchFamily="34" charset="0"/>
              </a:rPr>
              <a:t> and </a:t>
            </a:r>
            <a:r>
              <a:rPr lang="en-GB" dirty="0" err="1" smtClean="0">
                <a:latin typeface="Arial" pitchFamily="34" charset="0"/>
              </a:rPr>
              <a:t>H</a:t>
            </a:r>
            <a:r>
              <a:rPr lang="en-GB" baseline="-25000" dirty="0" err="1" smtClean="0">
                <a:latin typeface="Arial" pitchFamily="34" charset="0"/>
              </a:rPr>
              <a:t>2</a:t>
            </a:r>
            <a:r>
              <a:rPr lang="en-GB" dirty="0" err="1" smtClean="0">
                <a:latin typeface="Arial" pitchFamily="34" charset="0"/>
              </a:rPr>
              <a:t>PO4</a:t>
            </a:r>
            <a:r>
              <a:rPr lang="en-GB" baseline="30000" dirty="0" smtClean="0">
                <a:latin typeface="Arial" pitchFamily="34" charset="0"/>
              </a:rPr>
              <a:t>-</a:t>
            </a:r>
            <a:r>
              <a:rPr lang="en-GB" dirty="0" smtClean="0">
                <a:latin typeface="Arial" pitchFamily="34" charset="0"/>
              </a:rPr>
              <a:t>)</a:t>
            </a:r>
            <a:endParaRPr lang="en-GB" baseline="30000" dirty="0" smtClean="0">
              <a:latin typeface="Arial" pitchFamily="34" charset="0"/>
            </a:endParaRPr>
          </a:p>
          <a:p>
            <a:endParaRPr lang="en-GB" dirty="0" smtClean="0">
              <a:latin typeface="Arial" pitchFamily="34" charset="0"/>
            </a:endParaRPr>
          </a:p>
          <a:p>
            <a:pPr>
              <a:buNone/>
            </a:pPr>
            <a:r>
              <a:rPr lang="en-GB" dirty="0" smtClean="0">
                <a:latin typeface="Arial" pitchFamily="34" charset="0"/>
              </a:rPr>
              <a:t>-</a:t>
            </a:r>
            <a:r>
              <a:rPr lang="en-GB" dirty="0">
                <a:latin typeface="Arial" pitchFamily="34" charset="0"/>
              </a:rPr>
              <a:t>the formation of </a:t>
            </a:r>
            <a:r>
              <a:rPr lang="en-GB" b="1" dirty="0">
                <a:latin typeface="Arial" pitchFamily="34" charset="0"/>
              </a:rPr>
              <a:t>ammonium ions</a:t>
            </a:r>
            <a:endParaRPr lang="en-US" sz="2800" b="1"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05692" y="434340"/>
            <a:ext cx="10363200" cy="762000"/>
          </a:xfrm>
        </p:spPr>
        <p:txBody>
          <a:bodyPr/>
          <a:lstStyle/>
          <a:p>
            <a:pPr>
              <a:defRPr/>
            </a:pPr>
            <a:r>
              <a:rPr lang="en-GB" altLang="x-none" b="1" i="1" dirty="0"/>
              <a:t>Bone</a:t>
            </a:r>
            <a:r>
              <a:rPr lang="en-US" altLang="x-none" b="1" i="1" dirty="0"/>
              <a:t> </a:t>
            </a:r>
            <a:r>
              <a:rPr lang="en-GB" altLang="x-none" b="1" i="1" dirty="0" smtClean="0"/>
              <a:t>System</a:t>
            </a:r>
            <a:endParaRPr lang="en-US" altLang="x-none" b="1" i="1" dirty="0"/>
          </a:p>
        </p:txBody>
      </p:sp>
      <p:sp>
        <p:nvSpPr>
          <p:cNvPr id="22531" name="Rectangle 3"/>
          <p:cNvSpPr>
            <a:spLocks noGrp="1" noChangeArrowheads="1"/>
          </p:cNvSpPr>
          <p:nvPr>
            <p:ph type="body" idx="1"/>
          </p:nvPr>
        </p:nvSpPr>
        <p:spPr>
          <a:xfrm>
            <a:off x="508000" y="1611086"/>
            <a:ext cx="11379200" cy="4580708"/>
          </a:xfrm>
        </p:spPr>
        <p:txBody>
          <a:bodyPr>
            <a:normAutofit fontScale="92500" lnSpcReduction="10000"/>
          </a:bodyPr>
          <a:lstStyle/>
          <a:p>
            <a:r>
              <a:rPr lang="en-GB" sz="3600" dirty="0">
                <a:latin typeface="Arial" pitchFamily="34" charset="0"/>
              </a:rPr>
              <a:t>Bones play a role in correcting </a:t>
            </a:r>
            <a:r>
              <a:rPr lang="en-GB" sz="3600" b="1" dirty="0">
                <a:latin typeface="Arial" pitchFamily="34" charset="0"/>
              </a:rPr>
              <a:t>chronic </a:t>
            </a:r>
            <a:r>
              <a:rPr lang="en-GB" sz="3600" dirty="0">
                <a:latin typeface="Arial" pitchFamily="34" charset="0"/>
              </a:rPr>
              <a:t>acid-base balance disorders. 
During bone mineralization, in addition to calcium and phosphorus, the composition of hydroxyapatite (</a:t>
            </a:r>
            <a:r>
              <a:rPr lang="en-GB" sz="3600" dirty="0" err="1" smtClean="0">
                <a:latin typeface="Arial" pitchFamily="34" charset="0"/>
              </a:rPr>
              <a:t>Ca</a:t>
            </a:r>
            <a:r>
              <a:rPr lang="en-GB" sz="3600" baseline="-25000" dirty="0" err="1" smtClean="0">
                <a:latin typeface="Arial" pitchFamily="34" charset="0"/>
              </a:rPr>
              <a:t>10</a:t>
            </a:r>
            <a:r>
              <a:rPr lang="en-GB" sz="3600" dirty="0" smtClean="0">
                <a:latin typeface="Arial" pitchFamily="34" charset="0"/>
              </a:rPr>
              <a:t> </a:t>
            </a:r>
            <a:r>
              <a:rPr lang="en-GB" sz="3600" dirty="0">
                <a:latin typeface="Arial" pitchFamily="34" charset="0"/>
              </a:rPr>
              <a:t>(</a:t>
            </a:r>
            <a:r>
              <a:rPr lang="en-GB" sz="3600" dirty="0" err="1" smtClean="0">
                <a:latin typeface="Arial" pitchFamily="34" charset="0"/>
              </a:rPr>
              <a:t>PO4</a:t>
            </a:r>
            <a:r>
              <a:rPr lang="en-GB" sz="3600" dirty="0" smtClean="0">
                <a:latin typeface="Arial" pitchFamily="34" charset="0"/>
              </a:rPr>
              <a:t>)</a:t>
            </a:r>
            <a:r>
              <a:rPr lang="en-GB" sz="3600" baseline="-25000" dirty="0" smtClean="0">
                <a:latin typeface="Arial" pitchFamily="34" charset="0"/>
              </a:rPr>
              <a:t>6</a:t>
            </a:r>
            <a:r>
              <a:rPr lang="en-GB" sz="3600" dirty="0" smtClean="0">
                <a:latin typeface="Arial" pitchFamily="34" charset="0"/>
              </a:rPr>
              <a:t> (</a:t>
            </a:r>
            <a:r>
              <a:rPr lang="en-GB" sz="3600" dirty="0" err="1" smtClean="0">
                <a:latin typeface="Arial" pitchFamily="34" charset="0"/>
              </a:rPr>
              <a:t>OH</a:t>
            </a:r>
            <a:r>
              <a:rPr lang="en-GB" sz="3600" dirty="0" smtClean="0">
                <a:latin typeface="Arial" pitchFamily="34" charset="0"/>
              </a:rPr>
              <a:t>)</a:t>
            </a:r>
            <a:r>
              <a:rPr lang="en-GB" sz="3600" baseline="-25000" dirty="0" smtClean="0">
                <a:latin typeface="Arial" pitchFamily="34" charset="0"/>
              </a:rPr>
              <a:t>2</a:t>
            </a:r>
            <a:r>
              <a:rPr lang="en-GB" sz="3600" dirty="0">
                <a:latin typeface="Arial" pitchFamily="34" charset="0"/>
              </a:rPr>
              <a:t>) includes bicarbonate ions. 
In conditions of chronic acidosis, demineralization of bone tissue occurs (from 1 mmol hydroxyapatite releases 400 mmol of calcium and </a:t>
            </a:r>
            <a:r>
              <a:rPr lang="en-GB" sz="3600" b="1" dirty="0">
                <a:latin typeface="Arial" pitchFamily="34" charset="0"/>
              </a:rPr>
              <a:t>14 mmol bicarbonate</a:t>
            </a:r>
            <a:r>
              <a:rPr lang="en-GB" sz="3600" dirty="0">
                <a:latin typeface="Arial" pitchFamily="34" charset="0"/>
              </a:rPr>
              <a:t>). Released bicarbonate can be used to compensate for the current acid-base disorder).</a:t>
            </a:r>
            <a:endParaRPr lang="en-US" sz="2400" dirty="0">
              <a:latin typeface="Arial" pitchFamily="34" charset="0"/>
            </a:endParaRPr>
          </a:p>
        </p:txBody>
      </p:sp>
      <p:cxnSp>
        <p:nvCxnSpPr>
          <p:cNvPr id="4" name="Straight Connector 3"/>
          <p:cNvCxnSpPr/>
          <p:nvPr/>
        </p:nvCxnSpPr>
        <p:spPr>
          <a:xfrm>
            <a:off x="742406" y="1185896"/>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14400" y="220664"/>
            <a:ext cx="10363200" cy="1920875"/>
          </a:xfrm>
        </p:spPr>
        <p:txBody>
          <a:bodyPr>
            <a:normAutofit/>
          </a:bodyPr>
          <a:lstStyle/>
          <a:p>
            <a:pPr>
              <a:defRPr/>
            </a:pPr>
            <a:r>
              <a:rPr lang="en-GB" altLang="x-none" sz="4000" dirty="0"/>
              <a:t>MORPHOLOGICAL -FUNCTIONAL INTEGRITY OF THE ORGANISM
</a:t>
            </a:r>
            <a:endParaRPr lang="en-US" altLang="x-none" sz="4000" dirty="0"/>
          </a:p>
        </p:txBody>
      </p:sp>
      <p:sp>
        <p:nvSpPr>
          <p:cNvPr id="4099" name="Rectangle 3"/>
          <p:cNvSpPr>
            <a:spLocks noGrp="1" noChangeArrowheads="1"/>
          </p:cNvSpPr>
          <p:nvPr>
            <p:ph type="body" idx="1"/>
          </p:nvPr>
        </p:nvSpPr>
        <p:spPr>
          <a:xfrm>
            <a:off x="609600" y="2209800"/>
            <a:ext cx="11277600" cy="4114800"/>
          </a:xfrm>
        </p:spPr>
        <p:txBody>
          <a:bodyPr>
            <a:normAutofit fontScale="92500" lnSpcReduction="20000"/>
          </a:bodyPr>
          <a:lstStyle/>
          <a:p>
            <a:pPr>
              <a:buNone/>
            </a:pPr>
            <a:r>
              <a:rPr lang="en-GB" dirty="0">
                <a:latin typeface="Arial" pitchFamily="34" charset="0"/>
              </a:rPr>
              <a:t>In order for homeostasis to exist, the organism must provide</a:t>
            </a:r>
            <a:r>
              <a:rPr lang="en-GB" dirty="0" smtClean="0">
                <a:latin typeface="Arial" pitchFamily="34" charset="0"/>
              </a:rPr>
              <a:t>:</a:t>
            </a:r>
          </a:p>
          <a:p>
            <a:pPr>
              <a:buNone/>
            </a:pPr>
            <a:r>
              <a:rPr lang="en-GB" dirty="0">
                <a:latin typeface="Arial" pitchFamily="34" charset="0"/>
              </a:rPr>
              <a:t>
-constancy of volume (</a:t>
            </a:r>
            <a:r>
              <a:rPr lang="en-GB" dirty="0" err="1">
                <a:latin typeface="Arial" pitchFamily="34" charset="0"/>
              </a:rPr>
              <a:t>isovolemic</a:t>
            </a:r>
            <a:r>
              <a:rPr lang="en-GB" dirty="0">
                <a:latin typeface="Arial" pitchFamily="34" charset="0"/>
              </a:rPr>
              <a:t>), </a:t>
            </a:r>
            <a:endParaRPr lang="en-GB" dirty="0" smtClean="0">
              <a:latin typeface="Arial" pitchFamily="34" charset="0"/>
            </a:endParaRPr>
          </a:p>
          <a:p>
            <a:pPr>
              <a:buNone/>
            </a:pPr>
            <a:r>
              <a:rPr lang="en-GB" dirty="0">
                <a:latin typeface="Arial" pitchFamily="34" charset="0"/>
              </a:rPr>
              <a:t>
-constant osmotic pressure (</a:t>
            </a:r>
            <a:r>
              <a:rPr lang="en-GB" dirty="0" err="1">
                <a:latin typeface="Arial" pitchFamily="34" charset="0"/>
              </a:rPr>
              <a:t>isotonia</a:t>
            </a:r>
            <a:r>
              <a:rPr lang="en-GB" dirty="0">
                <a:latin typeface="Arial" pitchFamily="34" charset="0"/>
              </a:rPr>
              <a:t>), </a:t>
            </a:r>
            <a:endParaRPr lang="en-GB" dirty="0" smtClean="0">
              <a:latin typeface="Arial" pitchFamily="34" charset="0"/>
            </a:endParaRPr>
          </a:p>
          <a:p>
            <a:pPr>
              <a:buNone/>
            </a:pPr>
            <a:r>
              <a:rPr lang="en-GB" dirty="0">
                <a:latin typeface="Arial" pitchFamily="34" charset="0"/>
              </a:rPr>
              <a:t>
-constancy of electrolyte composition (</a:t>
            </a:r>
            <a:r>
              <a:rPr lang="en-GB" dirty="0" err="1">
                <a:latin typeface="Arial" pitchFamily="34" charset="0"/>
              </a:rPr>
              <a:t>isoyonia</a:t>
            </a:r>
            <a:r>
              <a:rPr lang="en-GB" dirty="0">
                <a:latin typeface="Arial" pitchFamily="34" charset="0"/>
              </a:rPr>
              <a:t>) and </a:t>
            </a:r>
            <a:endParaRPr lang="en-GB" dirty="0" smtClean="0">
              <a:latin typeface="Arial" pitchFamily="34" charset="0"/>
            </a:endParaRPr>
          </a:p>
          <a:p>
            <a:pPr>
              <a:buNone/>
            </a:pPr>
            <a:r>
              <a:rPr lang="en-GB" dirty="0">
                <a:latin typeface="Arial" pitchFamily="34" charset="0"/>
              </a:rPr>
              <a:t>
-the acid-base balance (isohydric). 
</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25869" y="152403"/>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1016000" y="1746068"/>
            <a:ext cx="10363200" cy="4629332"/>
          </a:xfrm>
        </p:spPr>
        <p:txBody>
          <a:bodyPr>
            <a:normAutofit fontScale="92500" lnSpcReduction="10000"/>
          </a:bodyPr>
          <a:lstStyle/>
          <a:p>
            <a:r>
              <a:rPr lang="en-GB" sz="3600" dirty="0">
                <a:latin typeface="Arial" pitchFamily="34" charset="0"/>
              </a:rPr>
              <a:t>Disturbances of acid-base balance may be the result of an increase or decrease in the amount of hydrogen ions: 
</a:t>
            </a:r>
            <a:r>
              <a:rPr lang="en-GB" sz="3600" b="1" i="1" dirty="0">
                <a:solidFill>
                  <a:srgbClr val="C00000"/>
                </a:solidFill>
                <a:latin typeface="Arial" pitchFamily="34" charset="0"/>
              </a:rPr>
              <a:t>A</a:t>
            </a:r>
            <a:r>
              <a:rPr lang="en-GB" sz="3600" b="1" i="1" dirty="0" smtClean="0">
                <a:solidFill>
                  <a:srgbClr val="C00000"/>
                </a:solidFill>
                <a:latin typeface="Arial" pitchFamily="34" charset="0"/>
              </a:rPr>
              <a:t>cidosis</a:t>
            </a:r>
            <a:r>
              <a:rPr lang="en-GB" sz="3600" b="1" i="1" dirty="0" smtClean="0">
                <a:solidFill>
                  <a:schemeClr val="hlink"/>
                </a:solidFill>
                <a:latin typeface="Arial" pitchFamily="34" charset="0"/>
              </a:rPr>
              <a:t> </a:t>
            </a:r>
            <a:r>
              <a:rPr lang="en-GB" sz="3600" b="1" i="1" dirty="0">
                <a:solidFill>
                  <a:schemeClr val="hlink"/>
                </a:solidFill>
                <a:latin typeface="Arial" pitchFamily="34" charset="0"/>
              </a:rPr>
              <a:t>is a systemic increase in hydrogen ions in the body, and </a:t>
            </a:r>
            <a:r>
              <a:rPr lang="en-GB" sz="3600" b="1" i="1" dirty="0" err="1">
                <a:solidFill>
                  <a:srgbClr val="C00000"/>
                </a:solidFill>
                <a:latin typeface="Arial" pitchFamily="34" charset="0"/>
              </a:rPr>
              <a:t>acidemia</a:t>
            </a:r>
            <a:r>
              <a:rPr lang="en-GB" sz="3600" b="1" i="1" dirty="0">
                <a:solidFill>
                  <a:schemeClr val="hlink"/>
                </a:solidFill>
                <a:latin typeface="Arial" pitchFamily="34" charset="0"/>
              </a:rPr>
              <a:t> is a decrease in the pH of arterial blood below 7.35</a:t>
            </a:r>
            <a:r>
              <a:rPr lang="sr-Cyrl-CS" sz="3600" dirty="0" smtClean="0">
                <a:latin typeface="Arial" pitchFamily="34" charset="0"/>
              </a:rPr>
              <a:t>.</a:t>
            </a:r>
            <a:endParaRPr lang="en-US" sz="3600" dirty="0" smtClean="0">
              <a:latin typeface="Arial" pitchFamily="34" charset="0"/>
            </a:endParaRPr>
          </a:p>
          <a:p>
            <a:pPr>
              <a:buNone/>
            </a:pPr>
            <a:endParaRPr lang="sr-Cyrl-CS" sz="3600" dirty="0">
              <a:latin typeface="Arial" pitchFamily="34" charset="0"/>
            </a:endParaRPr>
          </a:p>
          <a:p>
            <a:r>
              <a:rPr lang="en-GB" sz="3600" b="1" i="1" dirty="0">
                <a:solidFill>
                  <a:srgbClr val="00B050"/>
                </a:solidFill>
                <a:latin typeface="Arial" pitchFamily="34" charset="0"/>
              </a:rPr>
              <a:t>Alkalosis</a:t>
            </a:r>
            <a:r>
              <a:rPr lang="en-GB" sz="3600" b="1" i="1" dirty="0">
                <a:solidFill>
                  <a:schemeClr val="hlink"/>
                </a:solidFill>
                <a:latin typeface="Arial" pitchFamily="34" charset="0"/>
              </a:rPr>
              <a:t> is a systemic reduction of hydrogen ions in the body, and </a:t>
            </a:r>
            <a:r>
              <a:rPr lang="en-GB" sz="3600" b="1" i="1" dirty="0">
                <a:solidFill>
                  <a:srgbClr val="00B050"/>
                </a:solidFill>
                <a:latin typeface="Arial" pitchFamily="34" charset="0"/>
              </a:rPr>
              <a:t>alkalemia</a:t>
            </a:r>
            <a:r>
              <a:rPr lang="en-GB" sz="3600" b="1" i="1" dirty="0">
                <a:solidFill>
                  <a:schemeClr val="hlink"/>
                </a:solidFill>
                <a:latin typeface="Arial" pitchFamily="34" charset="0"/>
              </a:rPr>
              <a:t> is an increase in the pH of arterial blood above 7.45.</a:t>
            </a:r>
            <a:endParaRPr lang="en-US" sz="3600" dirty="0">
              <a:latin typeface="Arial" pitchFamily="34" charset="0"/>
            </a:endParaRPr>
          </a:p>
        </p:txBody>
      </p:sp>
      <p:cxnSp>
        <p:nvCxnSpPr>
          <p:cNvPr id="3" name="Straight Connector 2"/>
          <p:cNvCxnSpPr/>
          <p:nvPr/>
        </p:nvCxnSpPr>
        <p:spPr>
          <a:xfrm>
            <a:off x="864326" y="1212022"/>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53441" y="444137"/>
            <a:ext cx="9988731" cy="1323439"/>
          </a:xfrm>
          <a:prstGeom prst="rect">
            <a:avLst/>
          </a:prstGeom>
          <a:noFill/>
        </p:spPr>
        <p:txBody>
          <a:bodyPr wrap="square" rtlCol="0">
            <a:spAutoFit/>
          </a:bodyPr>
          <a:lstStyle/>
          <a:p>
            <a:r>
              <a:rPr lang="en-GB" sz="4000" dirty="0"/>
              <a:t>Division of acid-base balance disorders
</a:t>
            </a:r>
            <a:endParaRPr lang="en-US" sz="4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a:xfrm>
            <a:off x="864326" y="1771088"/>
            <a:ext cx="10363200" cy="4464612"/>
          </a:xfrm>
        </p:spPr>
        <p:txBody>
          <a:bodyPr>
            <a:normAutofit lnSpcReduction="10000"/>
          </a:bodyPr>
          <a:lstStyle/>
          <a:p>
            <a:pPr lvl="2">
              <a:buNone/>
            </a:pPr>
            <a:r>
              <a:rPr lang="en-GB" sz="3000" dirty="0">
                <a:latin typeface="Arial" pitchFamily="34" charset="0"/>
              </a:rPr>
              <a:t> Acid-base balance disorders include four basic disorders:
</a:t>
            </a:r>
            <a:r>
              <a:rPr lang="en-GB" sz="3000" b="1" dirty="0">
                <a:latin typeface="Arial" pitchFamily="34" charset="0"/>
              </a:rPr>
              <a:t>metabolic acidosis
respiratory acidosis 
metabolic alkalosis 
respiratory </a:t>
            </a:r>
            <a:r>
              <a:rPr lang="en-GB" sz="3000" b="1" dirty="0" smtClean="0">
                <a:latin typeface="Arial" pitchFamily="34" charset="0"/>
              </a:rPr>
              <a:t>alkalosis </a:t>
            </a:r>
          </a:p>
          <a:p>
            <a:pPr lvl="2">
              <a:buNone/>
            </a:pPr>
            <a:r>
              <a:rPr lang="en-GB" sz="3000" dirty="0">
                <a:latin typeface="Arial" pitchFamily="34" charset="0"/>
              </a:rPr>
              <a:t>
There may be a combination of individual </a:t>
            </a:r>
            <a:r>
              <a:rPr lang="en-GB" sz="3000" dirty="0" smtClean="0">
                <a:latin typeface="Arial" pitchFamily="34" charset="0"/>
              </a:rPr>
              <a:t>disorders (complex </a:t>
            </a:r>
            <a:r>
              <a:rPr lang="en-GB" sz="3000" dirty="0">
                <a:latin typeface="Arial" pitchFamily="34" charset="0"/>
              </a:rPr>
              <a:t>disorders of acid-base balance).
</a:t>
            </a:r>
            <a:endParaRPr lang="en-US" sz="3000" dirty="0">
              <a:latin typeface="Arial" pitchFamily="34" charset="0"/>
            </a:endParaRPr>
          </a:p>
        </p:txBody>
      </p:sp>
      <p:cxnSp>
        <p:nvCxnSpPr>
          <p:cNvPr id="3" name="Straight Connector 2"/>
          <p:cNvCxnSpPr/>
          <p:nvPr/>
        </p:nvCxnSpPr>
        <p:spPr>
          <a:xfrm>
            <a:off x="864326" y="1333942"/>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14400" y="190500"/>
            <a:ext cx="10363200" cy="762000"/>
          </a:xfrm>
        </p:spPr>
        <p:txBody>
          <a:bodyPr>
            <a:normAutofit fontScale="90000"/>
          </a:bodyPr>
          <a:lstStyle/>
          <a:p>
            <a:pPr>
              <a:defRPr/>
            </a:pPr>
            <a:r>
              <a:rPr lang="en-GB" altLang="x-none" b="1" i="1" dirty="0" smtClean="0"/>
              <a:t>Compensatory </a:t>
            </a:r>
            <a:r>
              <a:rPr lang="en-GB" altLang="x-none" b="1" i="1" dirty="0"/>
              <a:t>mechanisms
</a:t>
            </a:r>
            <a:endParaRPr lang="en-US" altLang="x-none" b="1" i="1" dirty="0"/>
          </a:p>
        </p:txBody>
      </p:sp>
      <p:sp>
        <p:nvSpPr>
          <p:cNvPr id="25603" name="Rectangle 3"/>
          <p:cNvSpPr>
            <a:spLocks noGrp="1" noChangeArrowheads="1"/>
          </p:cNvSpPr>
          <p:nvPr>
            <p:ph type="body" idx="1"/>
          </p:nvPr>
        </p:nvSpPr>
        <p:spPr>
          <a:xfrm>
            <a:off x="484777" y="1323702"/>
            <a:ext cx="11379200" cy="5050971"/>
          </a:xfrm>
        </p:spPr>
        <p:txBody>
          <a:bodyPr>
            <a:normAutofit/>
          </a:bodyPr>
          <a:lstStyle/>
          <a:p>
            <a:pPr>
              <a:buNone/>
            </a:pPr>
            <a:r>
              <a:rPr lang="sr-Cyrl-CS" sz="2800" dirty="0">
                <a:latin typeface="Arial" pitchFamily="34" charset="0"/>
              </a:rPr>
              <a:t> </a:t>
            </a:r>
            <a:r>
              <a:rPr lang="en-GB" dirty="0">
                <a:latin typeface="Arial" pitchFamily="34" charset="0"/>
              </a:rPr>
              <a:t>According to the change in the pH value of the blood (and the presence, or absence of compensatory effects), the compensation itself can be:
</a:t>
            </a:r>
            <a:r>
              <a:rPr lang="en-GB" b="1" dirty="0">
                <a:latin typeface="Arial" pitchFamily="34" charset="0"/>
              </a:rPr>
              <a:t>complete compensation </a:t>
            </a:r>
            <a:r>
              <a:rPr lang="en-GB" dirty="0">
                <a:latin typeface="Arial" pitchFamily="34" charset="0"/>
              </a:rPr>
              <a:t>(which implies complete normalization of the pH value with the preservation of compensatory mechanisms),
</a:t>
            </a:r>
            <a:r>
              <a:rPr lang="en-GB" b="1" dirty="0" err="1">
                <a:latin typeface="Arial" pitchFamily="34" charset="0"/>
              </a:rPr>
              <a:t>subcompensation</a:t>
            </a:r>
            <a:r>
              <a:rPr lang="en-GB" b="1" dirty="0">
                <a:latin typeface="Arial" pitchFamily="34" charset="0"/>
              </a:rPr>
              <a:t> </a:t>
            </a:r>
            <a:r>
              <a:rPr lang="en-GB" dirty="0">
                <a:latin typeface="Arial" pitchFamily="34" charset="0"/>
              </a:rPr>
              <a:t>(which implies a somewhat corrected pH value, which is still outside the physiological framework, as well as the preservation of compensatory mechanisms),
</a:t>
            </a:r>
            <a:r>
              <a:rPr lang="en-GB" b="1" dirty="0">
                <a:latin typeface="Arial" pitchFamily="34" charset="0"/>
              </a:rPr>
              <a:t>decompensation</a:t>
            </a:r>
            <a:r>
              <a:rPr lang="en-GB" dirty="0">
                <a:latin typeface="Arial" pitchFamily="34" charset="0"/>
              </a:rPr>
              <a:t> (which implies altered pH value and absence of compensatory mechanisms).
</a:t>
            </a:r>
            <a:endParaRPr lang="en-US" sz="2800" dirty="0">
              <a:latin typeface="Arial" pitchFamily="34" charset="0"/>
            </a:endParaRPr>
          </a:p>
        </p:txBody>
      </p:sp>
      <p:cxnSp>
        <p:nvCxnSpPr>
          <p:cNvPr id="4" name="Straight Connector 3"/>
          <p:cNvCxnSpPr/>
          <p:nvPr/>
        </p:nvCxnSpPr>
        <p:spPr>
          <a:xfrm>
            <a:off x="777240" y="1037851"/>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896983" y="615042"/>
            <a:ext cx="10363200" cy="609600"/>
          </a:xfrm>
        </p:spPr>
        <p:txBody>
          <a:bodyPr>
            <a:normAutofit fontScale="90000"/>
          </a:bodyPr>
          <a:lstStyle/>
          <a:p>
            <a:pPr>
              <a:defRPr/>
            </a:pPr>
            <a:r>
              <a:rPr lang="en-GB" altLang="x-none" b="1" i="1" dirty="0"/>
              <a:t>METABOLIC ACIDOSIS
</a:t>
            </a:r>
            <a:endParaRPr lang="en-US" altLang="x-none" b="1" i="1" dirty="0"/>
          </a:p>
        </p:txBody>
      </p:sp>
      <p:sp>
        <p:nvSpPr>
          <p:cNvPr id="26627" name="Rectangle 3"/>
          <p:cNvSpPr>
            <a:spLocks noGrp="1" noChangeArrowheads="1"/>
          </p:cNvSpPr>
          <p:nvPr>
            <p:ph type="body" idx="1"/>
          </p:nvPr>
        </p:nvSpPr>
        <p:spPr/>
        <p:txBody>
          <a:bodyPr/>
          <a:lstStyle/>
          <a:p>
            <a:r>
              <a:rPr lang="en-GB" b="1" i="1" dirty="0">
                <a:solidFill>
                  <a:schemeClr val="hlink"/>
                </a:solidFill>
                <a:latin typeface="Arial" pitchFamily="34" charset="0"/>
              </a:rPr>
              <a:t>Metabolic acidosis is a disorder of acid-base balance characterized by an increased amount of H + ions in the body, low pH (below 7.35), low bicarbonate levels (less than </a:t>
            </a:r>
            <a:r>
              <a:rPr lang="en-GB" b="1" i="1" dirty="0" smtClean="0">
                <a:solidFill>
                  <a:schemeClr val="hlink"/>
                </a:solidFill>
                <a:latin typeface="Arial" pitchFamily="34" charset="0"/>
              </a:rPr>
              <a:t>22 </a:t>
            </a:r>
            <a:r>
              <a:rPr lang="en-GB" b="1" i="1" dirty="0">
                <a:solidFill>
                  <a:schemeClr val="hlink"/>
                </a:solidFill>
                <a:latin typeface="Arial" pitchFamily="34" charset="0"/>
              </a:rPr>
              <a:t>mmol/l), compensatory </a:t>
            </a:r>
            <a:r>
              <a:rPr lang="en-GB" b="1" i="1" dirty="0" err="1">
                <a:solidFill>
                  <a:schemeClr val="hlink"/>
                </a:solidFill>
                <a:latin typeface="Arial" pitchFamily="34" charset="0"/>
              </a:rPr>
              <a:t>hypervethylation</a:t>
            </a:r>
            <a:r>
              <a:rPr lang="en-GB" b="1" i="1" dirty="0">
                <a:solidFill>
                  <a:schemeClr val="hlink"/>
                </a:solidFill>
                <a:latin typeface="Arial" pitchFamily="34" charset="0"/>
              </a:rPr>
              <a:t> accompanied by low levels of pCO2 and low levels of carbonic acid.</a:t>
            </a:r>
            <a:endParaRPr lang="en-US" dirty="0">
              <a:latin typeface="Arial" pitchFamily="34" charset="0"/>
            </a:endParaRPr>
          </a:p>
        </p:txBody>
      </p:sp>
      <p:cxnSp>
        <p:nvCxnSpPr>
          <p:cNvPr id="4" name="Straight Connector 3"/>
          <p:cNvCxnSpPr/>
          <p:nvPr/>
        </p:nvCxnSpPr>
        <p:spPr>
          <a:xfrm>
            <a:off x="838200" y="1281691"/>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sz="4800" b="1" dirty="0" err="1"/>
              <a:t>Etiology</a:t>
            </a:r>
            <a:r>
              <a:rPr lang="en-GB" altLang="x-none" sz="4800" b="1" dirty="0"/>
              <a:t> of metabolic acidosis
</a:t>
            </a:r>
            <a:endParaRPr lang="en-US" altLang="x-none" sz="4800" b="1" dirty="0">
              <a:solidFill>
                <a:schemeClr val="tx1"/>
              </a:solidFill>
            </a:endParaRPr>
          </a:p>
        </p:txBody>
      </p:sp>
      <p:sp>
        <p:nvSpPr>
          <p:cNvPr id="27651" name="Rectangle 3"/>
          <p:cNvSpPr>
            <a:spLocks noGrp="1" noChangeArrowheads="1"/>
          </p:cNvSpPr>
          <p:nvPr>
            <p:ph type="body" idx="1"/>
          </p:nvPr>
        </p:nvSpPr>
        <p:spPr>
          <a:xfrm>
            <a:off x="838200" y="2298699"/>
            <a:ext cx="10515600" cy="3878263"/>
          </a:xfrm>
        </p:spPr>
        <p:txBody>
          <a:bodyPr/>
          <a:lstStyle/>
          <a:p>
            <a:r>
              <a:rPr lang="en-GB" sz="4000" dirty="0">
                <a:latin typeface="Arial" pitchFamily="34" charset="0"/>
              </a:rPr>
              <a:t>Increase in hydrogen ions in the </a:t>
            </a:r>
            <a:r>
              <a:rPr lang="en-GB" sz="4000" dirty="0" smtClean="0">
                <a:latin typeface="Arial" pitchFamily="34" charset="0"/>
              </a:rPr>
              <a:t>body</a:t>
            </a:r>
          </a:p>
          <a:p>
            <a:endParaRPr lang="en-GB" sz="4000" dirty="0" smtClean="0">
              <a:latin typeface="Arial" pitchFamily="34" charset="0"/>
            </a:endParaRPr>
          </a:p>
          <a:p>
            <a:r>
              <a:rPr lang="en-GB" sz="4000" dirty="0" smtClean="0">
                <a:latin typeface="Arial" pitchFamily="34" charset="0"/>
              </a:rPr>
              <a:t>Loss </a:t>
            </a:r>
            <a:r>
              <a:rPr lang="en-GB" sz="4000" dirty="0">
                <a:latin typeface="Arial" pitchFamily="34" charset="0"/>
              </a:rPr>
              <a:t>of bicarbonate ions outside the body</a:t>
            </a:r>
            <a:endParaRPr lang="en-US" sz="4000"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406400" y="1184366"/>
            <a:ext cx="11963400" cy="5486400"/>
          </a:xfrm>
        </p:spPr>
        <p:txBody>
          <a:bodyPr>
            <a:normAutofit lnSpcReduction="10000"/>
          </a:bodyPr>
          <a:lstStyle/>
          <a:p>
            <a:pPr lvl="2"/>
            <a:r>
              <a:rPr lang="en-GB" sz="3200" i="1" dirty="0">
                <a:latin typeface="Arial" pitchFamily="34" charset="0"/>
              </a:rPr>
              <a:t>The primary increase in hydrogen ions can occur for several reasons:</a:t>
            </a:r>
            <a:r>
              <a:rPr lang="en-GB" sz="3200" b="1" i="1" dirty="0">
                <a:latin typeface="Arial" pitchFamily="34" charset="0"/>
              </a:rPr>
              <a:t>
due to increased acid </a:t>
            </a:r>
            <a:r>
              <a:rPr lang="en-GB" sz="3200" b="1" i="1" dirty="0" smtClean="0">
                <a:latin typeface="Arial" pitchFamily="34" charset="0"/>
              </a:rPr>
              <a:t>intake (</a:t>
            </a:r>
            <a:r>
              <a:rPr lang="en-GB" sz="3200" i="1" dirty="0" err="1" smtClean="0">
                <a:latin typeface="Arial" pitchFamily="34" charset="0"/>
              </a:rPr>
              <a:t>salicylates</a:t>
            </a:r>
            <a:r>
              <a:rPr lang="en-GB" sz="3200" i="1" dirty="0" smtClean="0">
                <a:latin typeface="Arial" pitchFamily="34" charset="0"/>
              </a:rPr>
              <a:t> –</a:t>
            </a:r>
            <a:r>
              <a:rPr lang="en-GB" sz="3200" i="1" dirty="0" err="1" smtClean="0">
                <a:latin typeface="Arial" pitchFamily="34" charset="0"/>
              </a:rPr>
              <a:t>ketone</a:t>
            </a:r>
            <a:r>
              <a:rPr lang="en-GB" sz="3200" i="1" dirty="0" smtClean="0">
                <a:latin typeface="Arial" pitchFamily="34" charset="0"/>
              </a:rPr>
              <a:t> bodies)  </a:t>
            </a:r>
            <a:r>
              <a:rPr lang="en-GB" sz="3200" b="1" i="1" dirty="0">
                <a:latin typeface="Arial" pitchFamily="34" charset="0"/>
              </a:rPr>
              <a:t>
due to the increased intake of potential acids (substances that are metabolized into acids in the body</a:t>
            </a:r>
            <a:r>
              <a:rPr lang="en-GB" sz="3200" b="1" i="1" dirty="0" smtClean="0">
                <a:latin typeface="Arial" pitchFamily="34" charset="0"/>
              </a:rPr>
              <a:t>) - </a:t>
            </a:r>
            <a:r>
              <a:rPr lang="en-GB" sz="3200" i="1" dirty="0" err="1" smtClean="0">
                <a:latin typeface="Arial" pitchFamily="34" charset="0"/>
              </a:rPr>
              <a:t>metanol</a:t>
            </a:r>
            <a:r>
              <a:rPr lang="en-GB" sz="3200" b="1" i="1" dirty="0">
                <a:latin typeface="Arial" pitchFamily="34" charset="0"/>
              </a:rPr>
              <a:t>
</a:t>
            </a:r>
            <a:r>
              <a:rPr lang="en-GB" sz="3200" b="1" i="1" dirty="0" smtClean="0">
                <a:latin typeface="Arial" pitchFamily="34" charset="0"/>
              </a:rPr>
              <a:t>due to increased production of non-volatile acids (due to pathological metabolic processes - </a:t>
            </a:r>
            <a:r>
              <a:rPr lang="en-GB" sz="3200" i="1" dirty="0" smtClean="0">
                <a:latin typeface="Arial" pitchFamily="34" charset="0"/>
              </a:rPr>
              <a:t>diabetes </a:t>
            </a:r>
            <a:r>
              <a:rPr lang="en-GB" sz="3200" i="1" dirty="0" err="1" smtClean="0">
                <a:latin typeface="Arial" pitchFamily="34" charset="0"/>
              </a:rPr>
              <a:t>ketoacidosis</a:t>
            </a:r>
            <a:r>
              <a:rPr lang="en-GB" sz="3200" b="1" i="1" dirty="0" smtClean="0">
                <a:latin typeface="Arial" pitchFamily="34" charset="0"/>
              </a:rPr>
              <a:t>)</a:t>
            </a:r>
          </a:p>
          <a:p>
            <a:pPr lvl="2"/>
            <a:r>
              <a:rPr lang="en-GB" sz="3200" b="1" i="1" dirty="0" smtClean="0">
                <a:latin typeface="Arial" pitchFamily="34" charset="0"/>
              </a:rPr>
              <a:t>due </a:t>
            </a:r>
            <a:r>
              <a:rPr lang="en-GB" sz="3200" b="1" i="1" dirty="0">
                <a:latin typeface="Arial" pitchFamily="34" charset="0"/>
              </a:rPr>
              <a:t>to the </a:t>
            </a:r>
            <a:r>
              <a:rPr lang="en-GB" sz="3200" b="1" i="1" dirty="0" smtClean="0">
                <a:latin typeface="Arial" pitchFamily="34" charset="0"/>
              </a:rPr>
              <a:t>reduced </a:t>
            </a:r>
            <a:r>
              <a:rPr lang="en-GB" sz="3200" b="1" i="1" dirty="0">
                <a:latin typeface="Arial" pitchFamily="34" charset="0"/>
              </a:rPr>
              <a:t>possibility of elimination of hydrogen ions outside the body (they are normally formed in excess during metabolic processes) </a:t>
            </a:r>
            <a:r>
              <a:rPr lang="en-GB" sz="3200" b="1" i="1" dirty="0" smtClean="0">
                <a:latin typeface="Arial" pitchFamily="34" charset="0"/>
              </a:rPr>
              <a:t>– </a:t>
            </a:r>
            <a:r>
              <a:rPr lang="en-GB" sz="3200" i="1" dirty="0" smtClean="0">
                <a:latin typeface="Arial" pitchFamily="34" charset="0"/>
              </a:rPr>
              <a:t>kidney failure</a:t>
            </a:r>
            <a:endParaRPr lang="en-US" dirty="0">
              <a:latin typeface="Arial" pitchFamily="34" charset="0"/>
            </a:endParaRPr>
          </a:p>
        </p:txBody>
      </p:sp>
      <p:cxnSp>
        <p:nvCxnSpPr>
          <p:cNvPr id="3" name="Straight Connector 2"/>
          <p:cNvCxnSpPr/>
          <p:nvPr/>
        </p:nvCxnSpPr>
        <p:spPr>
          <a:xfrm>
            <a:off x="968829" y="1063976"/>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27314" y="330926"/>
            <a:ext cx="10110652" cy="1446550"/>
          </a:xfrm>
          <a:prstGeom prst="rect">
            <a:avLst/>
          </a:prstGeom>
          <a:noFill/>
        </p:spPr>
        <p:txBody>
          <a:bodyPr wrap="square" rtlCol="0">
            <a:spAutoFit/>
          </a:bodyPr>
          <a:lstStyle/>
          <a:p>
            <a:r>
              <a:rPr lang="en-GB" sz="4400" dirty="0"/>
              <a:t>Increase in hydrogen ions
</a:t>
            </a:r>
            <a:endParaRPr lang="en-US" sz="4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a:defRPr/>
            </a:pPr>
            <a:r>
              <a:rPr lang="en-GB" altLang="x-none" b="1" dirty="0"/>
              <a:t>Loss of bicarbonate ions outside the body
</a:t>
            </a:r>
            <a:endParaRPr lang="en-US" altLang="x-none" b="1" dirty="0">
              <a:solidFill>
                <a:schemeClr val="tx1"/>
              </a:solidFill>
            </a:endParaRPr>
          </a:p>
        </p:txBody>
      </p:sp>
      <p:sp>
        <p:nvSpPr>
          <p:cNvPr id="29699" name="Rectangle 3"/>
          <p:cNvSpPr>
            <a:spLocks noGrp="1" noChangeArrowheads="1"/>
          </p:cNvSpPr>
          <p:nvPr>
            <p:ph type="body" idx="1"/>
          </p:nvPr>
        </p:nvSpPr>
        <p:spPr>
          <a:xfrm>
            <a:off x="-613422" y="2233941"/>
            <a:ext cx="12611725" cy="4114800"/>
          </a:xfrm>
        </p:spPr>
        <p:txBody>
          <a:bodyPr/>
          <a:lstStyle/>
          <a:p>
            <a:pPr lvl="4"/>
            <a:r>
              <a:rPr lang="en-GB" sz="3200" dirty="0">
                <a:latin typeface="Arial" pitchFamily="34" charset="0"/>
              </a:rPr>
              <a:t>The most common causes of primary loss of bicarbonate are</a:t>
            </a:r>
            <a:r>
              <a:rPr lang="en-GB" sz="3200" dirty="0" smtClean="0">
                <a:latin typeface="Arial" pitchFamily="34" charset="0"/>
              </a:rPr>
              <a:t>:</a:t>
            </a:r>
          </a:p>
          <a:p>
            <a:pPr lvl="4"/>
            <a:r>
              <a:rPr lang="en-GB" sz="3200" b="1" dirty="0" smtClean="0">
                <a:latin typeface="Arial" pitchFamily="34" charset="0"/>
              </a:rPr>
              <a:t>loss </a:t>
            </a:r>
            <a:r>
              <a:rPr lang="en-GB" sz="3200" b="1" dirty="0">
                <a:latin typeface="Arial" pitchFamily="34" charset="0"/>
              </a:rPr>
              <a:t>through the gastrointestinal </a:t>
            </a:r>
            <a:r>
              <a:rPr lang="en-GB" sz="3200" b="1" dirty="0" smtClean="0">
                <a:latin typeface="Arial" pitchFamily="34" charset="0"/>
              </a:rPr>
              <a:t>tract</a:t>
            </a:r>
            <a:r>
              <a:rPr lang="en-GB" sz="3200" b="1" dirty="0">
                <a:latin typeface="Arial" pitchFamily="34" charset="0"/>
              </a:rPr>
              <a:t>
loss via the kidneys
acidosis </a:t>
            </a:r>
            <a:r>
              <a:rPr lang="en-GB" sz="3200" b="1" dirty="0" smtClean="0">
                <a:latin typeface="Arial" pitchFamily="34" charset="0"/>
              </a:rPr>
              <a:t>dilution</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b="1" dirty="0"/>
              <a:t>Pathogenesis of metabolic acidosis
</a:t>
            </a:r>
            <a:endParaRPr lang="en-US" altLang="x-none" b="1" dirty="0">
              <a:solidFill>
                <a:schemeClr val="tx1"/>
              </a:solidFill>
            </a:endParaRPr>
          </a:p>
        </p:txBody>
      </p:sp>
      <p:sp>
        <p:nvSpPr>
          <p:cNvPr id="30723" name="Rectangle 3"/>
          <p:cNvSpPr>
            <a:spLocks noGrp="1" noChangeArrowheads="1"/>
          </p:cNvSpPr>
          <p:nvPr>
            <p:ph type="body" idx="1"/>
          </p:nvPr>
        </p:nvSpPr>
        <p:spPr>
          <a:xfrm>
            <a:off x="838200" y="2569029"/>
            <a:ext cx="10515600" cy="3607934"/>
          </a:xfrm>
        </p:spPr>
        <p:txBody>
          <a:bodyPr/>
          <a:lstStyle/>
          <a:p>
            <a:r>
              <a:rPr lang="en-GB" b="1" i="1" dirty="0">
                <a:solidFill>
                  <a:schemeClr val="hlink"/>
                </a:solidFill>
                <a:latin typeface="Arial" pitchFamily="34" charset="0"/>
              </a:rPr>
              <a:t>Buffer systems react instantaneously, and then the compensatory mechanism of the respiratory system (which usually compensates  acid-base disorder) is </a:t>
            </a:r>
            <a:r>
              <a:rPr lang="en-GB" b="1" i="1" dirty="0" smtClean="0">
                <a:solidFill>
                  <a:schemeClr val="hlink"/>
                </a:solidFill>
                <a:latin typeface="Arial" pitchFamily="34" charset="0"/>
              </a:rPr>
              <a:t>involved</a:t>
            </a:r>
          </a:p>
          <a:p>
            <a:endParaRPr lang="en-GB" b="1" i="1" dirty="0" smtClean="0">
              <a:solidFill>
                <a:schemeClr val="hlink"/>
              </a:solidFill>
              <a:latin typeface="Arial" pitchFamily="34" charset="0"/>
            </a:endParaRPr>
          </a:p>
          <a:p>
            <a:r>
              <a:rPr lang="en-GB" b="1" i="1" dirty="0" smtClean="0">
                <a:solidFill>
                  <a:schemeClr val="hlink"/>
                </a:solidFill>
                <a:latin typeface="Arial" pitchFamily="34" charset="0"/>
              </a:rPr>
              <a:t> Only </a:t>
            </a:r>
            <a:r>
              <a:rPr lang="en-GB" b="1" i="1" dirty="0">
                <a:solidFill>
                  <a:schemeClr val="hlink"/>
                </a:solidFill>
                <a:latin typeface="Arial" pitchFamily="34" charset="0"/>
              </a:rPr>
              <a:t>with the help of kidney function does a complete correction occur </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32525" y="306977"/>
            <a:ext cx="10972800" cy="609600"/>
          </a:xfrm>
        </p:spPr>
        <p:txBody>
          <a:bodyPr>
            <a:normAutofit fontScale="90000"/>
          </a:bodyPr>
          <a:lstStyle/>
          <a:p>
            <a:pPr>
              <a:defRPr/>
            </a:pPr>
            <a:r>
              <a:rPr lang="en-GB" altLang="x-none" sz="4000" b="1" dirty="0"/>
              <a:t>Pathogenesis of metabolic acidosis
</a:t>
            </a:r>
            <a:endParaRPr lang="en-US" altLang="x-none" sz="4000" b="1" dirty="0">
              <a:solidFill>
                <a:schemeClr val="tx1"/>
              </a:solidFill>
            </a:endParaRPr>
          </a:p>
        </p:txBody>
      </p:sp>
      <p:sp>
        <p:nvSpPr>
          <p:cNvPr id="31747" name="Rectangle 3"/>
          <p:cNvSpPr>
            <a:spLocks noGrp="1" noChangeArrowheads="1"/>
          </p:cNvSpPr>
          <p:nvPr>
            <p:ph type="body" idx="1"/>
          </p:nvPr>
        </p:nvSpPr>
        <p:spPr>
          <a:xfrm>
            <a:off x="203200" y="1343297"/>
            <a:ext cx="11431451" cy="5334000"/>
          </a:xfrm>
        </p:spPr>
        <p:txBody>
          <a:bodyPr>
            <a:normAutofit/>
          </a:bodyPr>
          <a:lstStyle/>
          <a:p>
            <a:r>
              <a:rPr lang="en-GB" sz="2400" b="1" i="1" dirty="0">
                <a:solidFill>
                  <a:schemeClr val="hlink"/>
                </a:solidFill>
                <a:latin typeface="Arial" pitchFamily="34" charset="0"/>
              </a:rPr>
              <a:t>Buffer systems (responding instantaneously)
</a:t>
            </a:r>
            <a:r>
              <a:rPr lang="en-GB" sz="2400" b="1" dirty="0">
                <a:latin typeface="Arial" pitchFamily="34" charset="0"/>
                <a:cs typeface="Times New Roman" pitchFamily="18" charset="0"/>
              </a:rPr>
              <a:t>Compensation </a:t>
            </a:r>
            <a:r>
              <a:rPr lang="en-GB" sz="2400" b="1" dirty="0">
                <a:solidFill>
                  <a:schemeClr val="hlink"/>
                </a:solidFill>
                <a:latin typeface="Arial" pitchFamily="34" charset="0"/>
                <a:cs typeface="Times New Roman" pitchFamily="18" charset="0"/>
              </a:rPr>
              <a:t>
Transition of H+ ions from ECF to ICF
in order to maintain electroneutrality, the transition of potassium ions from </a:t>
            </a:r>
            <a:r>
              <a:rPr lang="en-GB" sz="2400" b="1" dirty="0" err="1">
                <a:solidFill>
                  <a:schemeClr val="hlink"/>
                </a:solidFill>
                <a:latin typeface="Arial" pitchFamily="34" charset="0"/>
                <a:cs typeface="Times New Roman" pitchFamily="18" charset="0"/>
              </a:rPr>
              <a:t>icf</a:t>
            </a:r>
            <a:r>
              <a:rPr lang="en-GB" sz="2400" b="1" dirty="0">
                <a:solidFill>
                  <a:schemeClr val="hlink"/>
                </a:solidFill>
                <a:latin typeface="Arial" pitchFamily="34" charset="0"/>
                <a:cs typeface="Times New Roman" pitchFamily="18" charset="0"/>
              </a:rPr>
              <a:t> to </a:t>
            </a:r>
            <a:r>
              <a:rPr lang="en-GB" sz="2400" b="1" dirty="0" err="1">
                <a:solidFill>
                  <a:schemeClr val="hlink"/>
                </a:solidFill>
                <a:latin typeface="Arial" pitchFamily="34" charset="0"/>
                <a:cs typeface="Times New Roman" pitchFamily="18" charset="0"/>
              </a:rPr>
              <a:t>ecf</a:t>
            </a:r>
            <a:r>
              <a:rPr lang="en-GB" sz="2400" b="1" dirty="0">
                <a:solidFill>
                  <a:schemeClr val="hlink"/>
                </a:solidFill>
                <a:latin typeface="Arial" pitchFamily="34" charset="0"/>
                <a:cs typeface="Times New Roman" pitchFamily="18" charset="0"/>
              </a:rPr>
              <a:t> (in the opposite direction of the H+ ion movement) 
This process results in </a:t>
            </a:r>
            <a:r>
              <a:rPr lang="en-GB" sz="2400" b="1" dirty="0" err="1">
                <a:solidFill>
                  <a:schemeClr val="hlink"/>
                </a:solidFill>
                <a:latin typeface="Arial" pitchFamily="34" charset="0"/>
                <a:cs typeface="Times New Roman" pitchFamily="18" charset="0"/>
              </a:rPr>
              <a:t>hyperkalyemia</a:t>
            </a:r>
            <a:r>
              <a:rPr lang="en-GB" sz="2400" b="1" dirty="0">
                <a:solidFill>
                  <a:schemeClr val="hlink"/>
                </a:solidFill>
                <a:latin typeface="Arial" pitchFamily="34" charset="0"/>
                <a:cs typeface="Times New Roman" pitchFamily="18" charset="0"/>
              </a:rPr>
              <a:t>. 
During the prolonged duration of metabolic acidosis, the kidneys increase the excretion of K + ions, so there is a deficit in the body
Result : a state of </a:t>
            </a:r>
            <a:r>
              <a:rPr lang="en-GB" sz="2400" b="1" dirty="0" err="1">
                <a:solidFill>
                  <a:schemeClr val="hlink"/>
                </a:solidFill>
                <a:latin typeface="Arial" pitchFamily="34" charset="0"/>
                <a:cs typeface="Times New Roman" pitchFamily="18" charset="0"/>
              </a:rPr>
              <a:t>hyperkalemia</a:t>
            </a:r>
            <a:r>
              <a:rPr lang="en-GB" sz="2400" b="1" dirty="0">
                <a:solidFill>
                  <a:schemeClr val="hlink"/>
                </a:solidFill>
                <a:latin typeface="Arial" pitchFamily="34" charset="0"/>
                <a:cs typeface="Times New Roman" pitchFamily="18" charset="0"/>
              </a:rPr>
              <a:t> (elevated level of K + ions in the blood) with a deficit of the total amount of potassium in the body
Implications : when treating metabolic acidosis, </a:t>
            </a:r>
            <a:r>
              <a:rPr lang="en-GB" sz="2400" b="1" dirty="0" err="1">
                <a:solidFill>
                  <a:schemeClr val="hlink"/>
                </a:solidFill>
                <a:latin typeface="Arial" pitchFamily="34" charset="0"/>
                <a:cs typeface="Times New Roman" pitchFamily="18" charset="0"/>
              </a:rPr>
              <a:t>hypokalemia</a:t>
            </a:r>
            <a:r>
              <a:rPr lang="en-GB" sz="2400" b="1" dirty="0">
                <a:solidFill>
                  <a:schemeClr val="hlink"/>
                </a:solidFill>
                <a:latin typeface="Arial" pitchFamily="34" charset="0"/>
                <a:cs typeface="Times New Roman" pitchFamily="18" charset="0"/>
              </a:rPr>
              <a:t> is expected to develop with the repair of acidosis</a:t>
            </a:r>
            <a:endParaRPr lang="sl-SI" sz="2400" dirty="0">
              <a:latin typeface="Arial" pitchFamily="34" charset="0"/>
            </a:endParaRPr>
          </a:p>
        </p:txBody>
      </p:sp>
      <p:cxnSp>
        <p:nvCxnSpPr>
          <p:cNvPr id="4" name="Straight Connector 3"/>
          <p:cNvCxnSpPr/>
          <p:nvPr/>
        </p:nvCxnSpPr>
        <p:spPr>
          <a:xfrm>
            <a:off x="515984" y="1046560"/>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96685" y="199208"/>
            <a:ext cx="10363200" cy="762000"/>
          </a:xfrm>
        </p:spPr>
        <p:txBody>
          <a:bodyPr/>
          <a:lstStyle/>
          <a:p>
            <a:pPr>
              <a:defRPr/>
            </a:pPr>
            <a:r>
              <a:rPr lang="en-GB" altLang="x-none" b="1" dirty="0"/>
              <a:t>Buffer</a:t>
            </a:r>
            <a:r>
              <a:rPr lang="en-US" altLang="x-none" b="1" dirty="0"/>
              <a:t> </a:t>
            </a:r>
            <a:r>
              <a:rPr lang="en-GB" altLang="x-none" b="1" dirty="0"/>
              <a:t>Systems</a:t>
            </a:r>
            <a:endParaRPr lang="en-US" altLang="x-none" dirty="0"/>
          </a:p>
        </p:txBody>
      </p:sp>
      <p:sp>
        <p:nvSpPr>
          <p:cNvPr id="30723" name="Rectangle 3"/>
          <p:cNvSpPr>
            <a:spLocks noGrp="1" noChangeArrowheads="1"/>
          </p:cNvSpPr>
          <p:nvPr>
            <p:ph type="body" idx="1"/>
          </p:nvPr>
        </p:nvSpPr>
        <p:spPr>
          <a:xfrm>
            <a:off x="5440218" y="1125582"/>
            <a:ext cx="6290227" cy="5127171"/>
          </a:xfrm>
        </p:spPr>
        <p:txBody>
          <a:bodyPr>
            <a:normAutofit fontScale="92500" lnSpcReduction="10000"/>
          </a:bodyPr>
          <a:lstStyle/>
          <a:p>
            <a:pPr lvl="2">
              <a:buFont typeface="Symbol" panose="05050102010706020507" pitchFamily="18" charset="2"/>
              <a:buChar char="·"/>
              <a:defRPr/>
            </a:pPr>
            <a:r>
              <a:rPr lang="en-GB" altLang="x-none" sz="2800" dirty="0">
                <a:latin typeface="Arial" panose="020B0604020202020204" pitchFamily="34" charset="0"/>
              </a:rPr>
              <a:t>When metabolic acidosis occurs due to the primary </a:t>
            </a:r>
            <a:r>
              <a:rPr lang="en-GB" altLang="x-none" sz="2800" b="1" i="1" dirty="0">
                <a:latin typeface="Arial" panose="020B0604020202020204" pitchFamily="34" charset="0"/>
              </a:rPr>
              <a:t>increase</a:t>
            </a:r>
            <a:r>
              <a:rPr lang="en-GB" altLang="x-none" sz="2800" dirty="0">
                <a:latin typeface="Arial" panose="020B0604020202020204" pitchFamily="34" charset="0"/>
              </a:rPr>
              <a:t> in hydrogen ions by activating the </a:t>
            </a:r>
            <a:r>
              <a:rPr lang="en-GB" altLang="x-none" sz="2800" b="1" i="1" dirty="0">
                <a:latin typeface="Arial" panose="020B0604020202020204" pitchFamily="34" charset="0"/>
              </a:rPr>
              <a:t>bicarbonate buffer system</a:t>
            </a:r>
            <a:r>
              <a:rPr lang="en-GB" altLang="x-none" sz="2800" dirty="0">
                <a:latin typeface="Arial" panose="020B0604020202020204" pitchFamily="34" charset="0"/>
              </a:rPr>
              <a:t>, there is a simultaneous decrease in bicarbonate levels (leading to an increase in the "anionic gap") and metabolic acidosis develops with increased </a:t>
            </a:r>
            <a:r>
              <a:rPr lang="en-GB" altLang="x-none" sz="2800" b="1" i="1" dirty="0">
                <a:latin typeface="Arial" panose="020B0604020202020204" pitchFamily="34" charset="0"/>
              </a:rPr>
              <a:t>anionic gap</a:t>
            </a:r>
            <a:r>
              <a:rPr lang="en-GB" altLang="x-none" sz="2800" dirty="0">
                <a:latin typeface="Arial" panose="020B0604020202020204" pitchFamily="34" charset="0"/>
              </a:rPr>
              <a:t>. 
If metabolic acidosis is due to increased </a:t>
            </a:r>
            <a:r>
              <a:rPr lang="en-GB" altLang="x-none" sz="2800" b="1" i="1" dirty="0">
                <a:latin typeface="Arial" panose="020B0604020202020204" pitchFamily="34" charset="0"/>
              </a:rPr>
              <a:t>loss of bicarbonate</a:t>
            </a:r>
            <a:r>
              <a:rPr lang="en-GB" altLang="x-none" sz="2800" dirty="0">
                <a:latin typeface="Arial" panose="020B0604020202020204" pitchFamily="34" charset="0"/>
              </a:rPr>
              <a:t>, chloride retention occurs (anionic gap is normal) and </a:t>
            </a:r>
            <a:r>
              <a:rPr lang="en-GB" altLang="x-none" sz="2800" b="1" i="1" dirty="0">
                <a:latin typeface="Arial" panose="020B0604020202020204" pitchFamily="34" charset="0"/>
              </a:rPr>
              <a:t>hyperchloremic</a:t>
            </a:r>
            <a:r>
              <a:rPr lang="en-GB" altLang="x-none" sz="2800" dirty="0">
                <a:latin typeface="Arial" panose="020B0604020202020204" pitchFamily="34" charset="0"/>
              </a:rPr>
              <a:t> metabolic acidosis develops.</a:t>
            </a:r>
            <a:endParaRPr lang="en-US" altLang="x-none" sz="2800" dirty="0">
              <a:latin typeface="Arial" panose="020B0604020202020204" pitchFamily="34" charset="0"/>
            </a:endParaRPr>
          </a:p>
        </p:txBody>
      </p:sp>
      <p:cxnSp>
        <p:nvCxnSpPr>
          <p:cNvPr id="4" name="Straight Connector 3"/>
          <p:cNvCxnSpPr/>
          <p:nvPr/>
        </p:nvCxnSpPr>
        <p:spPr>
          <a:xfrm>
            <a:off x="768532" y="985600"/>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 xmlns:a16="http://schemas.microsoft.com/office/drawing/2014/main" id="{61D364DE-EC3B-5F8C-9014-A69FE2796A1F}"/>
              </a:ext>
            </a:extLst>
          </p:cNvPr>
          <p:cNvSpPr txBox="1"/>
          <p:nvPr/>
        </p:nvSpPr>
        <p:spPr>
          <a:xfrm>
            <a:off x="123669" y="2488838"/>
            <a:ext cx="6561944" cy="923330"/>
          </a:xfrm>
          <a:prstGeom prst="rect">
            <a:avLst/>
          </a:prstGeom>
          <a:noFill/>
        </p:spPr>
        <p:txBody>
          <a:bodyPr wrap="square">
            <a:spAutoFit/>
          </a:bodyPr>
          <a:lstStyle/>
          <a:p>
            <a:pPr algn="ctr" eaLnBrk="1" hangingPunct="1">
              <a:buFont typeface="Wingdings" pitchFamily="2" charset="2"/>
              <a:buNone/>
            </a:pPr>
            <a:r>
              <a:rPr lang="en-US" sz="1800" dirty="0">
                <a:latin typeface="Arial" pitchFamily="34" charset="0"/>
                <a:sym typeface="Symbol" pitchFamily="18" charset="2"/>
              </a:rPr>
              <a:t></a:t>
            </a:r>
            <a:r>
              <a:rPr lang="en-GB" altLang="x-none" b="1" i="1" dirty="0"/>
              <a:t>Anion gap</a:t>
            </a:r>
            <a:r>
              <a:rPr lang="en-US" sz="1800" dirty="0">
                <a:latin typeface="Arial" pitchFamily="34" charset="0"/>
                <a:sym typeface="Symbol" pitchFamily="18" charset="2"/>
              </a:rPr>
              <a:t></a:t>
            </a:r>
            <a:r>
              <a:rPr lang="en-US" sz="1800" dirty="0">
                <a:latin typeface="Arial" pitchFamily="34" charset="0"/>
              </a:rPr>
              <a:t> = </a:t>
            </a:r>
            <a:r>
              <a:rPr lang="en-US" sz="1800" dirty="0">
                <a:latin typeface="Arial" pitchFamily="34" charset="0"/>
                <a:sym typeface="Symbol" pitchFamily="18" charset="2"/>
              </a:rPr>
              <a:t></a:t>
            </a:r>
            <a:r>
              <a:rPr lang="en-US" sz="1800" dirty="0">
                <a:latin typeface="Arial" pitchFamily="34" charset="0"/>
              </a:rPr>
              <a:t>Na</a:t>
            </a:r>
            <a:r>
              <a:rPr lang="en-US" sz="1800" baseline="30000" dirty="0">
                <a:latin typeface="Arial" pitchFamily="34" charset="0"/>
              </a:rPr>
              <a:t>+</a:t>
            </a:r>
            <a:r>
              <a:rPr lang="en-US" sz="1800" dirty="0">
                <a:latin typeface="Arial" pitchFamily="34" charset="0"/>
                <a:sym typeface="Symbol" pitchFamily="18" charset="2"/>
              </a:rPr>
              <a:t></a:t>
            </a:r>
            <a:r>
              <a:rPr lang="en-US" sz="1800" dirty="0">
                <a:latin typeface="Arial" pitchFamily="34" charset="0"/>
              </a:rPr>
              <a:t> + </a:t>
            </a:r>
            <a:r>
              <a:rPr lang="en-US" sz="1800" dirty="0">
                <a:latin typeface="Arial" pitchFamily="34" charset="0"/>
                <a:sym typeface="Symbol" pitchFamily="18" charset="2"/>
              </a:rPr>
              <a:t></a:t>
            </a:r>
            <a:r>
              <a:rPr lang="en-US" sz="1800" dirty="0">
                <a:latin typeface="Arial" pitchFamily="34" charset="0"/>
              </a:rPr>
              <a:t>K</a:t>
            </a:r>
            <a:r>
              <a:rPr lang="en-US" sz="1800" baseline="30000" dirty="0">
                <a:latin typeface="Arial" pitchFamily="34" charset="0"/>
              </a:rPr>
              <a:t>+</a:t>
            </a:r>
            <a:r>
              <a:rPr lang="en-US" sz="1800" dirty="0">
                <a:latin typeface="Arial" pitchFamily="34" charset="0"/>
                <a:sym typeface="Symbol" pitchFamily="18" charset="2"/>
              </a:rPr>
              <a:t></a:t>
            </a:r>
            <a:r>
              <a:rPr lang="en-US" sz="1800" dirty="0">
                <a:latin typeface="Arial" pitchFamily="34" charset="0"/>
              </a:rPr>
              <a:t> - </a:t>
            </a:r>
            <a:r>
              <a:rPr lang="en-US" sz="1800" dirty="0">
                <a:latin typeface="Arial" pitchFamily="34" charset="0"/>
                <a:sym typeface="Symbol" pitchFamily="18" charset="2"/>
              </a:rPr>
              <a:t></a:t>
            </a:r>
            <a:r>
              <a:rPr lang="en-US" sz="1800" dirty="0">
                <a:latin typeface="Arial" pitchFamily="34" charset="0"/>
              </a:rPr>
              <a:t>Cl</a:t>
            </a:r>
            <a:r>
              <a:rPr lang="en-US" sz="1800" baseline="30000" dirty="0">
                <a:latin typeface="Arial" pitchFamily="34" charset="0"/>
              </a:rPr>
              <a:t>-</a:t>
            </a:r>
            <a:r>
              <a:rPr lang="en-US" sz="1800" dirty="0">
                <a:latin typeface="Arial" pitchFamily="34" charset="0"/>
              </a:rPr>
              <a:t> </a:t>
            </a:r>
            <a:r>
              <a:rPr lang="en-US" sz="1800" dirty="0">
                <a:latin typeface="Arial" pitchFamily="34" charset="0"/>
                <a:sym typeface="Symbol" pitchFamily="18" charset="2"/>
              </a:rPr>
              <a:t></a:t>
            </a:r>
            <a:r>
              <a:rPr lang="en-US" sz="1800" dirty="0">
                <a:latin typeface="Arial" pitchFamily="34" charset="0"/>
              </a:rPr>
              <a:t>- </a:t>
            </a:r>
            <a:r>
              <a:rPr lang="en-US" sz="1800" dirty="0">
                <a:latin typeface="Arial" pitchFamily="34" charset="0"/>
                <a:sym typeface="Symbol" pitchFamily="18" charset="2"/>
              </a:rPr>
              <a:t></a:t>
            </a:r>
            <a:r>
              <a:rPr lang="en-US" sz="1800" dirty="0">
                <a:latin typeface="Arial" pitchFamily="34" charset="0"/>
              </a:rPr>
              <a:t>HCO</a:t>
            </a:r>
            <a:r>
              <a:rPr lang="en-US" sz="1800" baseline="-25000" dirty="0">
                <a:latin typeface="Arial" pitchFamily="34" charset="0"/>
              </a:rPr>
              <a:t>3</a:t>
            </a:r>
            <a:r>
              <a:rPr lang="en-US" sz="1800" baseline="30000" dirty="0">
                <a:latin typeface="Arial" pitchFamily="34" charset="0"/>
              </a:rPr>
              <a:t>-</a:t>
            </a:r>
            <a:r>
              <a:rPr lang="en-US" sz="1800" dirty="0">
                <a:latin typeface="Arial" pitchFamily="34" charset="0"/>
              </a:rPr>
              <a:t> </a:t>
            </a:r>
            <a:r>
              <a:rPr lang="en-US" sz="1800" dirty="0">
                <a:latin typeface="Arial" pitchFamily="34" charset="0"/>
                <a:sym typeface="Symbol" pitchFamily="18" charset="2"/>
              </a:rPr>
              <a:t></a:t>
            </a:r>
            <a:endParaRPr lang="en-US" sz="1800" dirty="0">
              <a:latin typeface="Arial" pitchFamily="34" charset="0"/>
            </a:endParaRPr>
          </a:p>
          <a:p>
            <a:pPr eaLnBrk="1" hangingPunct="1">
              <a:buFont typeface="Wingdings" pitchFamily="2" charset="2"/>
              <a:buNone/>
            </a:pPr>
            <a:endParaRPr lang="en-US" sz="1800" dirty="0">
              <a:latin typeface="Arial" pitchFamily="34" charset="0"/>
            </a:endParaRPr>
          </a:p>
          <a:p>
            <a:r>
              <a:rPr lang="en-GB" dirty="0">
                <a:latin typeface="Arial" pitchFamily="34" charset="0"/>
              </a:rPr>
              <a:t>The normal value of the anionic gap is from</a:t>
            </a:r>
            <a:r>
              <a:rPr lang="sr-Cyrl-CS" sz="1800" dirty="0">
                <a:latin typeface="Arial" pitchFamily="34" charset="0"/>
              </a:rPr>
              <a:t> 10 do 12 </a:t>
            </a:r>
            <a:r>
              <a:rPr lang="en-GB" sz="1800" dirty="0">
                <a:latin typeface="Arial" pitchFamily="34" charset="0"/>
              </a:rPr>
              <a:t>  </a:t>
            </a:r>
            <a:r>
              <a:rPr lang="sr-Cyrl-CS" sz="1800" dirty="0">
                <a:latin typeface="Arial" pitchFamily="34" charset="0"/>
              </a:rPr>
              <a:t>mmol/l. </a:t>
            </a:r>
            <a:r>
              <a:rPr lang="en-GB" sz="1800" dirty="0">
                <a:latin typeface="Arial" pitchFamily="34" charset="0"/>
              </a:rPr>
              <a:t> </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dirty="0"/>
              <a:t>acids and bases
</a:t>
            </a:r>
            <a:endParaRPr lang="en-US" altLang="x-none" dirty="0"/>
          </a:p>
        </p:txBody>
      </p:sp>
      <p:sp>
        <p:nvSpPr>
          <p:cNvPr id="5123" name="Rectangle 3"/>
          <p:cNvSpPr>
            <a:spLocks noGrp="1" noChangeArrowheads="1"/>
          </p:cNvSpPr>
          <p:nvPr>
            <p:ph type="body" idx="1"/>
          </p:nvPr>
        </p:nvSpPr>
        <p:spPr>
          <a:xfrm>
            <a:off x="838200" y="2219325"/>
            <a:ext cx="10515600" cy="3635375"/>
          </a:xfrm>
        </p:spPr>
        <p:txBody>
          <a:bodyPr/>
          <a:lstStyle/>
          <a:p>
            <a:r>
              <a:rPr lang="en-GB" dirty="0">
                <a:latin typeface="Arial" pitchFamily="34" charset="0"/>
              </a:rPr>
              <a:t>Substances that seek to release the hydrogen ion (H+) are called acids, and substances that seek to receive a hydrogen ion are called bases. </a:t>
            </a:r>
            <a:endParaRPr lang="en-GB" dirty="0" smtClean="0">
              <a:latin typeface="Arial" pitchFamily="34" charset="0"/>
            </a:endParaRPr>
          </a:p>
          <a:p>
            <a:endParaRPr lang="en-GB" dirty="0" smtClean="0">
              <a:latin typeface="Arial" pitchFamily="34" charset="0"/>
            </a:endParaRPr>
          </a:p>
          <a:p>
            <a:r>
              <a:rPr lang="en-GB" dirty="0" smtClean="0">
                <a:latin typeface="Arial" pitchFamily="34" charset="0"/>
              </a:rPr>
              <a:t>The concentration of H+ ions have to be in  narrow range (speed of enzymatic reactions, integrity of cell membranes)</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44731" y="466998"/>
            <a:ext cx="10363200" cy="609600"/>
          </a:xfrm>
        </p:spPr>
        <p:txBody>
          <a:bodyPr>
            <a:normAutofit fontScale="90000"/>
          </a:bodyPr>
          <a:lstStyle/>
          <a:p>
            <a:pPr>
              <a:defRPr/>
            </a:pPr>
            <a:r>
              <a:rPr lang="en-GB" altLang="x-none" b="1" dirty="0"/>
              <a:t>Respiratory system
</a:t>
            </a:r>
            <a:endParaRPr lang="en-US" altLang="x-none" dirty="0"/>
          </a:p>
        </p:txBody>
      </p:sp>
      <p:sp>
        <p:nvSpPr>
          <p:cNvPr id="33795" name="Rectangle 3"/>
          <p:cNvSpPr>
            <a:spLocks noGrp="1" noChangeArrowheads="1"/>
          </p:cNvSpPr>
          <p:nvPr>
            <p:ph type="body" idx="1"/>
          </p:nvPr>
        </p:nvSpPr>
        <p:spPr>
          <a:xfrm>
            <a:off x="0" y="1676400"/>
            <a:ext cx="11480800" cy="4114800"/>
          </a:xfrm>
        </p:spPr>
        <p:txBody>
          <a:bodyPr>
            <a:normAutofit/>
          </a:bodyPr>
          <a:lstStyle/>
          <a:p>
            <a:pPr lvl="2">
              <a:buFont typeface="Symbol" pitchFamily="18" charset="2"/>
              <a:buChar char="·"/>
            </a:pPr>
            <a:r>
              <a:rPr lang="en-GB" sz="3200" dirty="0">
                <a:latin typeface="Arial" pitchFamily="34" charset="0"/>
              </a:rPr>
              <a:t>A decrease in the pH of the blood is first registered by peripheral chemoreceptors, and due to the existence of a </a:t>
            </a:r>
            <a:r>
              <a:rPr lang="en-GB" sz="3200" dirty="0" err="1">
                <a:latin typeface="Arial" pitchFamily="34" charset="0"/>
              </a:rPr>
              <a:t>hemato-encephalous</a:t>
            </a:r>
            <a:r>
              <a:rPr lang="en-GB" sz="3200" dirty="0">
                <a:latin typeface="Arial" pitchFamily="34" charset="0"/>
              </a:rPr>
              <a:t> barrier only after a few hours there is direct stimulation of the respiratory </a:t>
            </a:r>
            <a:r>
              <a:rPr lang="en-GB" sz="3200" dirty="0" err="1">
                <a:latin typeface="Arial" pitchFamily="34" charset="0"/>
              </a:rPr>
              <a:t>center</a:t>
            </a:r>
            <a:r>
              <a:rPr lang="en-GB" sz="3200" dirty="0">
                <a:latin typeface="Arial" pitchFamily="34" charset="0"/>
              </a:rPr>
              <a:t> </a:t>
            </a:r>
            <a:r>
              <a:rPr lang="en-GB" sz="3200" dirty="0" smtClean="0">
                <a:latin typeface="Arial" pitchFamily="34" charset="0"/>
              </a:rPr>
              <a:t>H</a:t>
            </a:r>
            <a:r>
              <a:rPr lang="en-GB" sz="3200" baseline="30000" dirty="0" smtClean="0">
                <a:latin typeface="Arial" pitchFamily="34" charset="0"/>
              </a:rPr>
              <a:t>+</a:t>
            </a:r>
            <a:r>
              <a:rPr lang="en-GB" sz="3200" dirty="0" smtClean="0">
                <a:latin typeface="Arial" pitchFamily="34" charset="0"/>
              </a:rPr>
              <a:t> </a:t>
            </a:r>
            <a:r>
              <a:rPr lang="en-GB" sz="3200" dirty="0">
                <a:latin typeface="Arial" pitchFamily="34" charset="0"/>
              </a:rPr>
              <a:t>ions. 
Pulmonary ventilation increases from 4 to 8 times. 
Hyperventilation leads to a decrease in pCO2, which improves the pH of the blood.</a:t>
            </a:r>
            <a:endParaRPr lang="en-US" dirty="0">
              <a:latin typeface="Arial" pitchFamily="34" charset="0"/>
            </a:endParaRPr>
          </a:p>
        </p:txBody>
      </p:sp>
      <p:cxnSp>
        <p:nvCxnSpPr>
          <p:cNvPr id="4" name="Straight Connector 3"/>
          <p:cNvCxnSpPr/>
          <p:nvPr/>
        </p:nvCxnSpPr>
        <p:spPr>
          <a:xfrm>
            <a:off x="942703" y="1168480"/>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050835" y="347254"/>
            <a:ext cx="10363200" cy="762000"/>
          </a:xfrm>
        </p:spPr>
        <p:txBody>
          <a:bodyPr/>
          <a:lstStyle/>
          <a:p>
            <a:pPr>
              <a:defRPr/>
            </a:pPr>
            <a:r>
              <a:rPr lang="en-GB" altLang="x-none" b="1" i="1" dirty="0"/>
              <a:t>Kidneys</a:t>
            </a:r>
            <a:endParaRPr lang="en-US" altLang="x-none" b="1" i="1" dirty="0"/>
          </a:p>
        </p:txBody>
      </p:sp>
      <p:sp>
        <p:nvSpPr>
          <p:cNvPr id="34819" name="Rectangle 3"/>
          <p:cNvSpPr>
            <a:spLocks noGrp="1" noChangeArrowheads="1"/>
          </p:cNvSpPr>
          <p:nvPr>
            <p:ph type="body" idx="1"/>
          </p:nvPr>
        </p:nvSpPr>
        <p:spPr>
          <a:xfrm>
            <a:off x="931817" y="1987731"/>
            <a:ext cx="10363200" cy="4572000"/>
          </a:xfrm>
        </p:spPr>
        <p:txBody>
          <a:bodyPr/>
          <a:lstStyle/>
          <a:p>
            <a:pPr lvl="2">
              <a:buFont typeface="Symbol" pitchFamily="18" charset="2"/>
              <a:buChar char="·"/>
            </a:pPr>
            <a:r>
              <a:rPr lang="en-GB" sz="3200" dirty="0">
                <a:latin typeface="Arial" pitchFamily="34" charset="0"/>
              </a:rPr>
              <a:t>During the first two hours of the onset of metabolic acidosis, the kidneys begin to (fully) reabsorb bicarbonates.
For a complete correction of metabolic acidosis requires synthesis of ammonium ions. 
An increase in ammonium ion secretion occurs after 3 to 5 days.</a:t>
            </a:r>
            <a:endParaRPr lang="en-US" dirty="0">
              <a:latin typeface="Arial" pitchFamily="34" charset="0"/>
            </a:endParaRPr>
          </a:p>
        </p:txBody>
      </p:sp>
      <p:cxnSp>
        <p:nvCxnSpPr>
          <p:cNvPr id="4" name="Straight Connector 3"/>
          <p:cNvCxnSpPr/>
          <p:nvPr/>
        </p:nvCxnSpPr>
        <p:spPr>
          <a:xfrm>
            <a:off x="1082040" y="123814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27103" y="468249"/>
            <a:ext cx="10871200" cy="1190625"/>
          </a:xfrm>
        </p:spPr>
        <p:txBody>
          <a:bodyPr>
            <a:normAutofit fontScale="90000"/>
          </a:bodyPr>
          <a:lstStyle/>
          <a:p>
            <a:pPr>
              <a:defRPr/>
            </a:pPr>
            <a:r>
              <a:rPr lang="en-GB" altLang="x-none" sz="3600" b="1" i="1" dirty="0"/>
              <a:t>Clinical consequences of metabolic acidosis</a:t>
            </a:r>
            <a:br>
              <a:rPr lang="en-GB" altLang="x-none" sz="3600" b="1" i="1" dirty="0"/>
            </a:br>
            <a:r>
              <a:rPr lang="en-GB" altLang="x-none" sz="3600" b="1" i="1" dirty="0"/>
              <a:t>
</a:t>
            </a:r>
            <a:endParaRPr lang="en-US" altLang="x-none" sz="3600" dirty="0"/>
          </a:p>
        </p:txBody>
      </p:sp>
      <p:sp>
        <p:nvSpPr>
          <p:cNvPr id="35843" name="Rectangle 3"/>
          <p:cNvSpPr>
            <a:spLocks noGrp="1" noChangeArrowheads="1"/>
          </p:cNvSpPr>
          <p:nvPr>
            <p:ph type="body" idx="1"/>
          </p:nvPr>
        </p:nvSpPr>
        <p:spPr>
          <a:xfrm>
            <a:off x="287382" y="1733006"/>
            <a:ext cx="11524343" cy="5334000"/>
          </a:xfrm>
        </p:spPr>
        <p:txBody>
          <a:bodyPr/>
          <a:lstStyle/>
          <a:p>
            <a:pPr lvl="2">
              <a:buFont typeface="Symbol" pitchFamily="18" charset="2"/>
              <a:buChar char="·"/>
            </a:pPr>
            <a:r>
              <a:rPr lang="en-GB" sz="2800" b="1" i="1" dirty="0">
                <a:latin typeface="Arial" pitchFamily="34" charset="0"/>
              </a:rPr>
              <a:t>Central nervous system</a:t>
            </a:r>
            <a:r>
              <a:rPr lang="en-GB" sz="2800" b="1" i="1" dirty="0">
                <a:solidFill>
                  <a:schemeClr val="tx2"/>
                </a:solidFill>
                <a:latin typeface="Arial" pitchFamily="34" charset="0"/>
              </a:rPr>
              <a:t>. Acidosis leads to vasodilation of blood vessels of the central nervous system, as a result of which there is an increase in intracranial blood pressure, dilation of the blood vessels of the retina and </a:t>
            </a:r>
            <a:r>
              <a:rPr lang="en-GB" sz="2800" b="1" i="1" dirty="0" err="1">
                <a:solidFill>
                  <a:schemeClr val="tx2"/>
                </a:solidFill>
                <a:latin typeface="Arial" pitchFamily="34" charset="0"/>
              </a:rPr>
              <a:t>eodema</a:t>
            </a:r>
            <a:r>
              <a:rPr lang="en-GB" sz="2800" b="1" i="1" dirty="0">
                <a:solidFill>
                  <a:schemeClr val="tx2"/>
                </a:solidFill>
                <a:latin typeface="Arial" pitchFamily="34" charset="0"/>
              </a:rPr>
              <a:t> of the papilla of the optic </a:t>
            </a:r>
            <a:r>
              <a:rPr lang="en-GB" sz="2800" b="1" i="1" dirty="0" smtClean="0">
                <a:solidFill>
                  <a:schemeClr val="tx2"/>
                </a:solidFill>
                <a:latin typeface="Arial" pitchFamily="34" charset="0"/>
              </a:rPr>
              <a:t>nerve (blurred vision). These </a:t>
            </a:r>
            <a:r>
              <a:rPr lang="en-GB" sz="2800" b="1" i="1" dirty="0">
                <a:solidFill>
                  <a:schemeClr val="tx2"/>
                </a:solidFill>
                <a:latin typeface="Arial" pitchFamily="34" charset="0"/>
              </a:rPr>
              <a:t>disorders lead to acidic encephalopathy, which is manifested by headache, lethargy and coma. Acidic coma usually occurs at pH &lt; 7.0.
</a:t>
            </a:r>
            <a:r>
              <a:rPr lang="en-GB" sz="2800" b="1" i="1" dirty="0">
                <a:latin typeface="Arial" pitchFamily="34" charset="0"/>
              </a:rPr>
              <a:t>The gastrointestinal system</a:t>
            </a:r>
            <a:r>
              <a:rPr lang="en-GB" sz="2800" b="1" i="1" dirty="0">
                <a:solidFill>
                  <a:schemeClr val="tx2"/>
                </a:solidFill>
                <a:latin typeface="Arial" pitchFamily="34" charset="0"/>
              </a:rPr>
              <a:t>. Abdominal problems such as decreased appetite, nausea and vomiting occur. </a:t>
            </a:r>
            <a:endParaRPr lang="en-US" sz="2800" dirty="0">
              <a:latin typeface="Arial" pitchFamily="34" charset="0"/>
            </a:endParaRPr>
          </a:p>
        </p:txBody>
      </p:sp>
      <p:cxnSp>
        <p:nvCxnSpPr>
          <p:cNvPr id="4" name="Straight Connector 3"/>
          <p:cNvCxnSpPr/>
          <p:nvPr/>
        </p:nvCxnSpPr>
        <p:spPr>
          <a:xfrm>
            <a:off x="777240" y="1220731"/>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034743" y="485666"/>
            <a:ext cx="9906285" cy="1190625"/>
          </a:xfrm>
        </p:spPr>
        <p:txBody>
          <a:bodyPr>
            <a:normAutofit fontScale="90000"/>
          </a:bodyPr>
          <a:lstStyle/>
          <a:p>
            <a:pPr>
              <a:defRPr/>
            </a:pPr>
            <a:r>
              <a:rPr lang="en-GB" altLang="x-none" sz="3600" b="1" i="1" dirty="0"/>
              <a:t>Clinical consequences of metabolic acidosis</a:t>
            </a:r>
            <a:br>
              <a:rPr lang="en-GB" altLang="x-none" sz="3600" b="1" i="1" dirty="0"/>
            </a:br>
            <a:r>
              <a:rPr lang="en-GB" altLang="x-none" sz="3600" b="1" i="1" dirty="0"/>
              <a:t>
</a:t>
            </a:r>
            <a:endParaRPr lang="en-US" altLang="x-none" sz="3600" dirty="0"/>
          </a:p>
        </p:txBody>
      </p:sp>
      <p:sp>
        <p:nvSpPr>
          <p:cNvPr id="36867" name="Rectangle 3"/>
          <p:cNvSpPr>
            <a:spLocks noGrp="1" noChangeArrowheads="1"/>
          </p:cNvSpPr>
          <p:nvPr>
            <p:ph type="body" idx="1"/>
          </p:nvPr>
        </p:nvSpPr>
        <p:spPr>
          <a:xfrm>
            <a:off x="287382" y="1776548"/>
            <a:ext cx="11472818" cy="4878252"/>
          </a:xfrm>
        </p:spPr>
        <p:txBody>
          <a:bodyPr>
            <a:normAutofit/>
          </a:bodyPr>
          <a:lstStyle/>
          <a:p>
            <a:pPr lvl="2">
              <a:buFont typeface="Symbol" pitchFamily="18" charset="2"/>
              <a:buChar char="·"/>
            </a:pPr>
            <a:r>
              <a:rPr lang="en-GB" sz="2800" b="1" i="1" dirty="0">
                <a:latin typeface="Arial" pitchFamily="34" charset="0"/>
              </a:rPr>
              <a:t>Respiratory system. </a:t>
            </a:r>
            <a:r>
              <a:rPr lang="en-GB" sz="2800" b="1" i="1" dirty="0">
                <a:solidFill>
                  <a:schemeClr val="tx2"/>
                </a:solidFill>
                <a:latin typeface="Arial" pitchFamily="34" charset="0"/>
              </a:rPr>
              <a:t>Irritation of the respiratory </a:t>
            </a:r>
            <a:r>
              <a:rPr lang="en-GB" sz="2800" b="1" i="1" dirty="0" err="1">
                <a:solidFill>
                  <a:schemeClr val="tx2"/>
                </a:solidFill>
                <a:latin typeface="Arial" pitchFamily="34" charset="0"/>
              </a:rPr>
              <a:t>center</a:t>
            </a:r>
            <a:r>
              <a:rPr lang="en-GB" sz="2800" b="1" i="1" dirty="0">
                <a:solidFill>
                  <a:schemeClr val="tx2"/>
                </a:solidFill>
                <a:latin typeface="Arial" pitchFamily="34" charset="0"/>
              </a:rPr>
              <a:t> leads to an increase in the amplitude of breathing (hyperpnea) and an increase in the frequency of breathing (</a:t>
            </a:r>
            <a:r>
              <a:rPr lang="en-GB" sz="2800" b="1" i="1" dirty="0" err="1">
                <a:solidFill>
                  <a:schemeClr val="tx2"/>
                </a:solidFill>
                <a:latin typeface="Arial" pitchFamily="34" charset="0"/>
              </a:rPr>
              <a:t>tahypnea</a:t>
            </a:r>
            <a:r>
              <a:rPr lang="en-GB" sz="2800" b="1" i="1" dirty="0">
                <a:solidFill>
                  <a:schemeClr val="tx2"/>
                </a:solidFill>
                <a:latin typeface="Arial" pitchFamily="34" charset="0"/>
              </a:rPr>
              <a:t>), which is referred to as </a:t>
            </a:r>
            <a:r>
              <a:rPr lang="en-GB" sz="2800" b="1" i="1" dirty="0" err="1" smtClean="0">
                <a:latin typeface="Arial" pitchFamily="34" charset="0"/>
              </a:rPr>
              <a:t>Kussmaul</a:t>
            </a:r>
            <a:r>
              <a:rPr lang="en-GB" sz="2800" b="1" i="1" dirty="0" smtClean="0">
                <a:latin typeface="Arial" pitchFamily="34" charset="0"/>
              </a:rPr>
              <a:t> </a:t>
            </a:r>
            <a:r>
              <a:rPr lang="en-GB" sz="2800" b="1" i="1" dirty="0">
                <a:latin typeface="Arial" pitchFamily="34" charset="0"/>
              </a:rPr>
              <a:t>breathing</a:t>
            </a:r>
            <a:r>
              <a:rPr lang="en-GB" sz="2800" b="1" i="1" dirty="0">
                <a:solidFill>
                  <a:schemeClr val="tx2"/>
                </a:solidFill>
                <a:latin typeface="Arial" pitchFamily="34" charset="0"/>
              </a:rPr>
              <a:t>.
T</a:t>
            </a:r>
            <a:r>
              <a:rPr lang="en-GB" sz="2800" b="1" i="1" dirty="0">
                <a:latin typeface="Arial" pitchFamily="34" charset="0"/>
              </a:rPr>
              <a:t>he skeletal system. </a:t>
            </a:r>
            <a:r>
              <a:rPr lang="en-GB" sz="2800" b="1" i="1" dirty="0">
                <a:solidFill>
                  <a:schemeClr val="tx2"/>
                </a:solidFill>
                <a:latin typeface="Arial" pitchFamily="34" charset="0"/>
              </a:rPr>
              <a:t>Disorders of the scalp system occur as part of metabolic acidosis of chronic flow. In order to combat the disorder of acid-base balance, the buffer capacity of the bone tissue is engaged, which results in bone demineralization, disruption of growth and development of the skeleton and the occurrence of </a:t>
            </a:r>
            <a:r>
              <a:rPr lang="en-GB" sz="2800" b="1" i="1" dirty="0" err="1">
                <a:latin typeface="Arial" pitchFamily="34" charset="0"/>
              </a:rPr>
              <a:t>osteomalacia</a:t>
            </a:r>
            <a:r>
              <a:rPr lang="en-GB" sz="2800" b="1" i="1" dirty="0" smtClean="0">
                <a:solidFill>
                  <a:schemeClr val="tx2"/>
                </a:solidFill>
                <a:latin typeface="Arial" pitchFamily="34" charset="0"/>
              </a:rPr>
              <a:t>. </a:t>
            </a:r>
            <a:r>
              <a:rPr lang="en-GB" sz="2800" b="1" dirty="0" smtClean="0">
                <a:solidFill>
                  <a:schemeClr val="tx2"/>
                </a:solidFill>
                <a:latin typeface="Arial" pitchFamily="34" charset="0"/>
              </a:rPr>
              <a:t>From 1 mmol </a:t>
            </a:r>
            <a:r>
              <a:rPr lang="en-GB" sz="2800" b="1" dirty="0" err="1" smtClean="0">
                <a:solidFill>
                  <a:schemeClr val="tx2"/>
                </a:solidFill>
                <a:latin typeface="Arial" pitchFamily="34" charset="0"/>
              </a:rPr>
              <a:t>hydroxyapatite</a:t>
            </a:r>
            <a:r>
              <a:rPr lang="en-GB" sz="2800" b="1" dirty="0" smtClean="0">
                <a:solidFill>
                  <a:schemeClr val="tx2"/>
                </a:solidFill>
                <a:latin typeface="Arial" pitchFamily="34" charset="0"/>
              </a:rPr>
              <a:t> releases </a:t>
            </a:r>
            <a:r>
              <a:rPr lang="en-GB" sz="2800" b="1" dirty="0" smtClean="0">
                <a:latin typeface="Arial" pitchFamily="34" charset="0"/>
              </a:rPr>
              <a:t>400 mmol of calcium </a:t>
            </a:r>
            <a:r>
              <a:rPr lang="en-GB" sz="2800" b="1" dirty="0" smtClean="0">
                <a:solidFill>
                  <a:schemeClr val="tx2"/>
                </a:solidFill>
                <a:latin typeface="Arial" pitchFamily="34" charset="0"/>
              </a:rPr>
              <a:t>and </a:t>
            </a:r>
            <a:r>
              <a:rPr lang="en-GB" sz="2800" b="1" i="1" dirty="0" smtClean="0">
                <a:latin typeface="Arial" pitchFamily="34" charset="0"/>
              </a:rPr>
              <a:t>14 mmol bicarbonate</a:t>
            </a:r>
            <a:endParaRPr lang="en-US" sz="2800" b="1" i="1" dirty="0">
              <a:latin typeface="Arial" pitchFamily="34" charset="0"/>
            </a:endParaRPr>
          </a:p>
        </p:txBody>
      </p:sp>
      <p:cxnSp>
        <p:nvCxnSpPr>
          <p:cNvPr id="4" name="Straight Connector 3"/>
          <p:cNvCxnSpPr/>
          <p:nvPr/>
        </p:nvCxnSpPr>
        <p:spPr>
          <a:xfrm>
            <a:off x="846908" y="1246857"/>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280989"/>
            <a:ext cx="10871200" cy="1190625"/>
          </a:xfrm>
        </p:spPr>
        <p:txBody>
          <a:bodyPr>
            <a:normAutofit fontScale="90000"/>
          </a:bodyPr>
          <a:lstStyle/>
          <a:p>
            <a:pPr>
              <a:defRPr/>
            </a:pPr>
            <a:r>
              <a:rPr lang="en-GB" altLang="x-none" sz="3600" b="1" i="1" dirty="0"/>
              <a:t>Clinical consequences of metabolic acidosis</a:t>
            </a:r>
            <a:br>
              <a:rPr lang="en-GB" altLang="x-none" sz="3600" b="1" i="1" dirty="0"/>
            </a:br>
            <a:r>
              <a:rPr lang="en-GB" altLang="x-none" sz="3600" b="1" i="1" dirty="0"/>
              <a:t>
</a:t>
            </a:r>
            <a:endParaRPr lang="en-US" altLang="x-none" sz="3600" dirty="0"/>
          </a:p>
        </p:txBody>
      </p:sp>
      <p:sp>
        <p:nvSpPr>
          <p:cNvPr id="37891" name="Rectangle 3"/>
          <p:cNvSpPr>
            <a:spLocks noGrp="1" noChangeArrowheads="1"/>
          </p:cNvSpPr>
          <p:nvPr>
            <p:ph type="body" idx="1"/>
          </p:nvPr>
        </p:nvSpPr>
        <p:spPr>
          <a:xfrm>
            <a:off x="0" y="1584960"/>
            <a:ext cx="11582400" cy="5029200"/>
          </a:xfrm>
        </p:spPr>
        <p:txBody>
          <a:bodyPr/>
          <a:lstStyle/>
          <a:p>
            <a:pPr lvl="2">
              <a:buFont typeface="Symbol" pitchFamily="18" charset="2"/>
              <a:buChar char="·"/>
            </a:pPr>
            <a:r>
              <a:rPr lang="en-GB" sz="2800" b="1" i="1" dirty="0">
                <a:latin typeface="Arial" pitchFamily="34" charset="0"/>
              </a:rPr>
              <a:t>The cardiovascular system. </a:t>
            </a:r>
            <a:r>
              <a:rPr lang="en-GB" sz="2800" b="1" i="1" dirty="0">
                <a:solidFill>
                  <a:schemeClr val="tx2"/>
                </a:solidFill>
                <a:latin typeface="Arial" pitchFamily="34" charset="0"/>
              </a:rPr>
              <a:t>At pH values below 7.10, heart rhythm disorders develop (ventricular fibrillation is also possible) and there is a decrease in the strength of the heart contraction (</a:t>
            </a:r>
            <a:r>
              <a:rPr lang="en-GB" sz="2800" b="1" i="1" dirty="0">
                <a:latin typeface="Arial" pitchFamily="34" charset="0"/>
              </a:rPr>
              <a:t>negative inotropic effect </a:t>
            </a:r>
            <a:r>
              <a:rPr lang="en-GB" sz="2800" b="1" i="1" dirty="0">
                <a:solidFill>
                  <a:schemeClr val="tx2"/>
                </a:solidFill>
                <a:latin typeface="Arial" pitchFamily="34" charset="0"/>
              </a:rPr>
              <a:t>due to the competition of </a:t>
            </a:r>
            <a:r>
              <a:rPr lang="en-GB" sz="2800" b="1" i="1" dirty="0" smtClean="0">
                <a:solidFill>
                  <a:schemeClr val="tx2"/>
                </a:solidFill>
                <a:latin typeface="Arial" pitchFamily="34" charset="0"/>
              </a:rPr>
              <a:t>H+ </a:t>
            </a:r>
            <a:r>
              <a:rPr lang="en-GB" sz="2800" b="1" i="1" dirty="0">
                <a:solidFill>
                  <a:schemeClr val="tx2"/>
                </a:solidFill>
                <a:latin typeface="Arial" pitchFamily="34" charset="0"/>
              </a:rPr>
              <a:t>ions and calcium ions for the binding site on troponin C).
These two elements </a:t>
            </a:r>
            <a:r>
              <a:rPr lang="en-GB" sz="2800" b="1" i="1" dirty="0" err="1">
                <a:solidFill>
                  <a:schemeClr val="tx2"/>
                </a:solidFill>
                <a:latin typeface="Arial" pitchFamily="34" charset="0"/>
              </a:rPr>
              <a:t>favor</a:t>
            </a:r>
            <a:r>
              <a:rPr lang="en-GB" sz="2800" b="1" i="1" dirty="0">
                <a:solidFill>
                  <a:schemeClr val="tx2"/>
                </a:solidFill>
                <a:latin typeface="Arial" pitchFamily="34" charset="0"/>
              </a:rPr>
              <a:t> the development of shock, and reduced perfusion of peripheral tissues leads to an increase in lactate production and the risk of additional exacerbation of metabolic acidosis. </a:t>
            </a:r>
            <a:endParaRPr lang="en-US" sz="2800" dirty="0">
              <a:latin typeface="Arial" pitchFamily="34" charset="0"/>
            </a:endParaRPr>
          </a:p>
        </p:txBody>
      </p:sp>
      <p:cxnSp>
        <p:nvCxnSpPr>
          <p:cNvPr id="4" name="Straight Connector 3"/>
          <p:cNvCxnSpPr/>
          <p:nvPr/>
        </p:nvCxnSpPr>
        <p:spPr>
          <a:xfrm>
            <a:off x="759823" y="950765"/>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14400" y="633413"/>
            <a:ext cx="10363200" cy="608012"/>
          </a:xfrm>
        </p:spPr>
        <p:txBody>
          <a:bodyPr>
            <a:normAutofit fontScale="90000"/>
          </a:bodyPr>
          <a:lstStyle/>
          <a:p>
            <a:pPr>
              <a:defRPr/>
            </a:pPr>
            <a:r>
              <a:rPr lang="en-GB" altLang="x-none" b="1" dirty="0"/>
              <a:t>RESPIRATORY ACIDOSIS
</a:t>
            </a:r>
            <a:endParaRPr lang="en-US" altLang="x-none" b="1" dirty="0"/>
          </a:p>
        </p:txBody>
      </p:sp>
      <p:sp>
        <p:nvSpPr>
          <p:cNvPr id="38915" name="Rectangle 3"/>
          <p:cNvSpPr>
            <a:spLocks noGrp="1" noChangeArrowheads="1"/>
          </p:cNvSpPr>
          <p:nvPr>
            <p:ph type="body" idx="1"/>
          </p:nvPr>
        </p:nvSpPr>
        <p:spPr/>
        <p:txBody>
          <a:bodyPr/>
          <a:lstStyle/>
          <a:p>
            <a:r>
              <a:rPr lang="en-GB" b="1" i="1" dirty="0">
                <a:latin typeface="Arial" pitchFamily="34" charset="0"/>
              </a:rPr>
              <a:t>Respiratory acidosis is a disorder of acid-base balance followed by a decrease in pH level (below 7.35), increased pCO2 levels (hypercapnia) and an increase in the concentration of carbonic acid.
The root cause of respiratory acidosis is acute or chronic insufficiency of the respiratory system.</a:t>
            </a:r>
            <a:endParaRPr lang="en-US" dirty="0">
              <a:latin typeface="Arial" pitchFamily="34" charset="0"/>
            </a:endParaRPr>
          </a:p>
        </p:txBody>
      </p:sp>
      <p:cxnSp>
        <p:nvCxnSpPr>
          <p:cNvPr id="4" name="Straight Connector 3"/>
          <p:cNvCxnSpPr/>
          <p:nvPr/>
        </p:nvCxnSpPr>
        <p:spPr>
          <a:xfrm>
            <a:off x="873034" y="1272983"/>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b="1" dirty="0" err="1">
                <a:cs typeface="Times New Roman" panose="02020603050405020304" pitchFamily="18" charset="0"/>
              </a:rPr>
              <a:t>Etiology</a:t>
            </a:r>
            <a:r>
              <a:rPr lang="en-GB" altLang="x-none" b="1" dirty="0">
                <a:cs typeface="Times New Roman" panose="02020603050405020304" pitchFamily="18" charset="0"/>
              </a:rPr>
              <a:t> of respiratory acidosis
</a:t>
            </a:r>
            <a:endParaRPr lang="en-US" altLang="x-none" dirty="0">
              <a:cs typeface="Times New Roman" panose="02020603050405020304" pitchFamily="18" charset="0"/>
            </a:endParaRPr>
          </a:p>
        </p:txBody>
      </p:sp>
      <p:sp>
        <p:nvSpPr>
          <p:cNvPr id="39939" name="Rectangle 3"/>
          <p:cNvSpPr>
            <a:spLocks noGrp="1" noChangeArrowheads="1"/>
          </p:cNvSpPr>
          <p:nvPr>
            <p:ph type="body" idx="1"/>
          </p:nvPr>
        </p:nvSpPr>
        <p:spPr/>
        <p:txBody>
          <a:bodyPr/>
          <a:lstStyle/>
          <a:p>
            <a:r>
              <a:rPr lang="en-GB" sz="3600" dirty="0">
                <a:latin typeface="Arial" pitchFamily="34" charset="0"/>
                <a:cs typeface="Times New Roman" pitchFamily="18" charset="0"/>
              </a:rPr>
              <a:t>Causes of respiratory acidosis according to the speed of the formation of acidosis</a:t>
            </a:r>
            <a:r>
              <a:rPr lang="en-US" sz="3600" dirty="0">
                <a:latin typeface="Arial" pitchFamily="34" charset="0"/>
                <a:cs typeface="Times New Roman" pitchFamily="18" charset="0"/>
              </a:rPr>
              <a:t>, </a:t>
            </a:r>
            <a:r>
              <a:rPr lang="en-GB" sz="3600" dirty="0">
                <a:latin typeface="Arial" pitchFamily="34" charset="0"/>
                <a:cs typeface="Times New Roman" pitchFamily="18" charset="0"/>
              </a:rPr>
              <a:t>the duration and strength of the action can be classified into two groups</a:t>
            </a:r>
            <a:r>
              <a:rPr lang="en-US" sz="3600" dirty="0" smtClean="0">
                <a:latin typeface="Arial" pitchFamily="34" charset="0"/>
                <a:cs typeface="Times New Roman" pitchFamily="18" charset="0"/>
              </a:rPr>
              <a:t>:</a:t>
            </a:r>
          </a:p>
          <a:p>
            <a:endParaRPr lang="sr-Cyrl-CS" sz="3600" dirty="0">
              <a:latin typeface="Arial" pitchFamily="34" charset="0"/>
              <a:cs typeface="Times New Roman" pitchFamily="18" charset="0"/>
            </a:endParaRPr>
          </a:p>
          <a:p>
            <a:pPr lvl="1"/>
            <a:r>
              <a:rPr lang="en-GB" sz="3600" dirty="0">
                <a:latin typeface="Arial" pitchFamily="34" charset="0"/>
                <a:cs typeface="Times New Roman" pitchFamily="18" charset="0"/>
              </a:rPr>
              <a:t>causes of acute respiratory acidosis
causes of chronic respiratory acidosis</a:t>
            </a:r>
            <a:endParaRPr lang="en-US" sz="3600"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b="1" dirty="0">
                <a:cs typeface="Times New Roman" panose="02020603050405020304" pitchFamily="18" charset="0"/>
              </a:rPr>
              <a:t>Acute respiratory acidosis
</a:t>
            </a:r>
            <a:endParaRPr lang="en-US" altLang="x-none" b="1" dirty="0">
              <a:cs typeface="Times New Roman" panose="02020603050405020304" pitchFamily="18" charset="0"/>
            </a:endParaRPr>
          </a:p>
        </p:txBody>
      </p:sp>
      <p:sp>
        <p:nvSpPr>
          <p:cNvPr id="40963" name="Rectangle 3"/>
          <p:cNvSpPr>
            <a:spLocks noGrp="1" noChangeArrowheads="1"/>
          </p:cNvSpPr>
          <p:nvPr>
            <p:ph type="body" idx="1"/>
          </p:nvPr>
        </p:nvSpPr>
        <p:spPr>
          <a:xfrm>
            <a:off x="571500" y="1825624"/>
            <a:ext cx="11290300" cy="4664075"/>
          </a:xfrm>
        </p:spPr>
        <p:txBody>
          <a:bodyPr>
            <a:normAutofit fontScale="92500" lnSpcReduction="20000"/>
          </a:bodyPr>
          <a:lstStyle/>
          <a:p>
            <a:pPr>
              <a:buNone/>
            </a:pPr>
            <a:r>
              <a:rPr lang="en-GB" dirty="0">
                <a:latin typeface="Arial" pitchFamily="34" charset="0"/>
                <a:cs typeface="Times New Roman" pitchFamily="18" charset="0"/>
              </a:rPr>
              <a:t>The causes of acute respiratory acidosis are</a:t>
            </a:r>
            <a:r>
              <a:rPr lang="en-GB" dirty="0" smtClean="0">
                <a:latin typeface="Arial" pitchFamily="34" charset="0"/>
                <a:cs typeface="Times New Roman" pitchFamily="18" charset="0"/>
              </a:rPr>
              <a:t>:</a:t>
            </a:r>
          </a:p>
          <a:p>
            <a:pPr>
              <a:buNone/>
            </a:pPr>
            <a:r>
              <a:rPr lang="en-GB" dirty="0">
                <a:latin typeface="Arial" pitchFamily="34" charset="0"/>
                <a:cs typeface="Times New Roman" pitchFamily="18" charset="0"/>
              </a:rPr>
              <a:t>
-</a:t>
            </a:r>
            <a:r>
              <a:rPr lang="en-GB" b="1" dirty="0">
                <a:latin typeface="Arial" pitchFamily="34" charset="0"/>
                <a:cs typeface="Times New Roman" pitchFamily="18" charset="0"/>
              </a:rPr>
              <a:t>acute airway </a:t>
            </a:r>
            <a:r>
              <a:rPr lang="en-GB" b="1" dirty="0" smtClean="0">
                <a:latin typeface="Arial" pitchFamily="34" charset="0"/>
                <a:cs typeface="Times New Roman" pitchFamily="18" charset="0"/>
              </a:rPr>
              <a:t>obstruction </a:t>
            </a:r>
            <a:r>
              <a:rPr lang="en-GB" dirty="0" smtClean="0">
                <a:latin typeface="Arial" pitchFamily="34" charset="0"/>
                <a:cs typeface="Times New Roman" pitchFamily="18" charset="0"/>
              </a:rPr>
              <a:t>(</a:t>
            </a:r>
            <a:r>
              <a:rPr lang="en-GB" i="1" dirty="0" err="1" smtClean="0">
                <a:latin typeface="Arial" pitchFamily="34" charset="0"/>
                <a:cs typeface="Times New Roman" pitchFamily="18" charset="0"/>
              </a:rPr>
              <a:t>bronchospasm</a:t>
            </a:r>
            <a:r>
              <a:rPr lang="en-GB" i="1" dirty="0" smtClean="0">
                <a:latin typeface="Arial" pitchFamily="34" charset="0"/>
                <a:cs typeface="Times New Roman" pitchFamily="18" charset="0"/>
              </a:rPr>
              <a:t>, </a:t>
            </a:r>
            <a:r>
              <a:rPr lang="en-GB" i="1" dirty="0" err="1" smtClean="0">
                <a:latin typeface="Arial" pitchFamily="34" charset="0"/>
                <a:cs typeface="Times New Roman" pitchFamily="18" charset="0"/>
              </a:rPr>
              <a:t>laryngospasm</a:t>
            </a:r>
            <a:r>
              <a:rPr lang="en-GB" dirty="0" smtClean="0">
                <a:latin typeface="Arial" pitchFamily="34" charset="0"/>
                <a:cs typeface="Times New Roman" pitchFamily="18" charset="0"/>
              </a:rPr>
              <a:t>)</a:t>
            </a:r>
          </a:p>
          <a:p>
            <a:pPr>
              <a:buNone/>
            </a:pPr>
            <a:r>
              <a:rPr lang="en-GB" dirty="0" smtClean="0">
                <a:latin typeface="Arial" pitchFamily="34" charset="0"/>
                <a:cs typeface="Times New Roman" pitchFamily="18" charset="0"/>
              </a:rPr>
              <a:t> </a:t>
            </a:r>
            <a:r>
              <a:rPr lang="en-GB" dirty="0">
                <a:latin typeface="Arial" pitchFamily="34" charset="0"/>
                <a:cs typeface="Times New Roman" pitchFamily="18" charset="0"/>
              </a:rPr>
              <a:t>
-</a:t>
            </a:r>
            <a:r>
              <a:rPr lang="en-GB" b="1" dirty="0">
                <a:latin typeface="Arial" pitchFamily="34" charset="0"/>
                <a:cs typeface="Times New Roman" pitchFamily="18" charset="0"/>
              </a:rPr>
              <a:t>acutely occurring restrictive lung </a:t>
            </a:r>
            <a:r>
              <a:rPr lang="en-GB" b="1" dirty="0" smtClean="0">
                <a:latin typeface="Arial" pitchFamily="34" charset="0"/>
                <a:cs typeface="Times New Roman" pitchFamily="18" charset="0"/>
              </a:rPr>
              <a:t>disease </a:t>
            </a:r>
            <a:r>
              <a:rPr lang="en-GB" dirty="0" smtClean="0">
                <a:latin typeface="Arial" pitchFamily="34" charset="0"/>
                <a:cs typeface="Arial" pitchFamily="34" charset="0"/>
              </a:rPr>
              <a:t>(</a:t>
            </a:r>
            <a:r>
              <a:rPr lang="en-US" i="1" dirty="0" err="1" smtClean="0">
                <a:latin typeface="Arial" pitchFamily="34" charset="0"/>
                <a:cs typeface="Arial" pitchFamily="34" charset="0"/>
              </a:rPr>
              <a:t>pneumothorax</a:t>
            </a:r>
            <a:r>
              <a:rPr lang="en-US" i="1" dirty="0" smtClean="0">
                <a:latin typeface="Arial" pitchFamily="34" charset="0"/>
                <a:cs typeface="Arial" pitchFamily="34" charset="0"/>
              </a:rPr>
              <a:t>, </a:t>
            </a:r>
            <a:r>
              <a:rPr lang="en-US" i="1" dirty="0" smtClean="0">
                <a:solidFill>
                  <a:srgbClr val="202124"/>
                </a:solidFill>
                <a:latin typeface="Arial" pitchFamily="34" charset="0"/>
                <a:cs typeface="Arial" pitchFamily="34" charset="0"/>
              </a:rPr>
              <a:t>pulmonary edema</a:t>
            </a:r>
            <a:r>
              <a:rPr lang="en-US" dirty="0" smtClean="0">
                <a:solidFill>
                  <a:srgbClr val="202124"/>
                </a:solidFill>
                <a:latin typeface="arial"/>
              </a:rPr>
              <a:t>)</a:t>
            </a:r>
            <a:endParaRPr lang="en-GB" b="1" dirty="0" smtClean="0">
              <a:latin typeface="Arial" pitchFamily="34" charset="0"/>
              <a:cs typeface="Times New Roman" pitchFamily="18" charset="0"/>
            </a:endParaRPr>
          </a:p>
          <a:p>
            <a:pPr>
              <a:buNone/>
            </a:pPr>
            <a:r>
              <a:rPr lang="en-GB" dirty="0">
                <a:latin typeface="Arial" pitchFamily="34" charset="0"/>
                <a:cs typeface="Times New Roman" pitchFamily="18" charset="0"/>
              </a:rPr>
              <a:t>
-</a:t>
            </a:r>
            <a:r>
              <a:rPr lang="en-GB" b="1" dirty="0">
                <a:latin typeface="Arial" pitchFamily="34" charset="0"/>
                <a:cs typeface="Times New Roman" pitchFamily="18" charset="0"/>
              </a:rPr>
              <a:t>acute insufficiency of the circulatory </a:t>
            </a:r>
            <a:r>
              <a:rPr lang="en-GB" b="1" dirty="0" smtClean="0">
                <a:latin typeface="Arial" pitchFamily="34" charset="0"/>
                <a:cs typeface="Times New Roman" pitchFamily="18" charset="0"/>
              </a:rPr>
              <a:t>system </a:t>
            </a:r>
            <a:r>
              <a:rPr lang="en-GB" dirty="0" smtClean="0">
                <a:latin typeface="Arial" pitchFamily="34" charset="0"/>
                <a:cs typeface="Times New Roman" pitchFamily="18" charset="0"/>
              </a:rPr>
              <a:t>(</a:t>
            </a:r>
            <a:r>
              <a:rPr lang="en-GB" i="1" dirty="0" smtClean="0">
                <a:latin typeface="Arial" pitchFamily="34" charset="0"/>
                <a:cs typeface="Times New Roman" pitchFamily="18" charset="0"/>
              </a:rPr>
              <a:t>shock</a:t>
            </a:r>
            <a:r>
              <a:rPr lang="en-GB" dirty="0" smtClean="0">
                <a:latin typeface="Arial" pitchFamily="34" charset="0"/>
                <a:cs typeface="Times New Roman" pitchFamily="18" charset="0"/>
              </a:rPr>
              <a:t>)</a:t>
            </a:r>
          </a:p>
          <a:p>
            <a:pPr>
              <a:buNone/>
            </a:pPr>
            <a:r>
              <a:rPr lang="en-GB" dirty="0">
                <a:latin typeface="Arial" pitchFamily="34" charset="0"/>
                <a:cs typeface="Times New Roman" pitchFamily="18" charset="0"/>
              </a:rPr>
              <a:t>
-</a:t>
            </a:r>
            <a:r>
              <a:rPr lang="en-GB" b="1" dirty="0">
                <a:latin typeface="Arial" pitchFamily="34" charset="0"/>
                <a:cs typeface="Times New Roman" pitchFamily="18" charset="0"/>
              </a:rPr>
              <a:t>depression of the respiratory </a:t>
            </a:r>
            <a:r>
              <a:rPr lang="en-GB" b="1" dirty="0" err="1" smtClean="0">
                <a:latin typeface="Arial" pitchFamily="34" charset="0"/>
                <a:cs typeface="Times New Roman" pitchFamily="18" charset="0"/>
              </a:rPr>
              <a:t>center</a:t>
            </a:r>
            <a:r>
              <a:rPr lang="en-GB" b="1" dirty="0" smtClean="0">
                <a:latin typeface="Arial" pitchFamily="34" charset="0"/>
                <a:cs typeface="Times New Roman" pitchFamily="18" charset="0"/>
              </a:rPr>
              <a:t> </a:t>
            </a:r>
            <a:r>
              <a:rPr lang="en-GB" dirty="0" smtClean="0">
                <a:latin typeface="Arial" pitchFamily="34" charset="0"/>
                <a:cs typeface="Times New Roman" pitchFamily="18" charset="0"/>
              </a:rPr>
              <a:t>(</a:t>
            </a:r>
            <a:r>
              <a:rPr lang="en-US" i="1" dirty="0" smtClean="0">
                <a:solidFill>
                  <a:srgbClr val="202124"/>
                </a:solidFill>
                <a:latin typeface="arial"/>
              </a:rPr>
              <a:t>acute </a:t>
            </a:r>
            <a:r>
              <a:rPr lang="en-US" i="1" dirty="0" err="1" smtClean="0">
                <a:solidFill>
                  <a:srgbClr val="202124"/>
                </a:solidFill>
                <a:latin typeface="arial"/>
              </a:rPr>
              <a:t>opioid</a:t>
            </a:r>
            <a:r>
              <a:rPr lang="en-US" i="1" dirty="0" smtClean="0">
                <a:solidFill>
                  <a:srgbClr val="202124"/>
                </a:solidFill>
                <a:latin typeface="arial"/>
              </a:rPr>
              <a:t> intoxication</a:t>
            </a:r>
            <a:r>
              <a:rPr lang="en-US" dirty="0" smtClean="0">
                <a:solidFill>
                  <a:srgbClr val="202124"/>
                </a:solidFill>
                <a:latin typeface="arial"/>
              </a:rPr>
              <a:t>) </a:t>
            </a:r>
            <a:r>
              <a:rPr lang="en-GB" dirty="0">
                <a:latin typeface="Arial" pitchFamily="34" charset="0"/>
                <a:cs typeface="Times New Roman" pitchFamily="18" charset="0"/>
              </a:rPr>
              <a:t>
</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b="1" dirty="0">
                <a:cs typeface="Times New Roman" panose="02020603050405020304" pitchFamily="18" charset="0"/>
              </a:rPr>
              <a:t>Chronic respiratory acidosis
</a:t>
            </a:r>
            <a:endParaRPr lang="en-US" altLang="x-none" dirty="0">
              <a:cs typeface="Times New Roman" panose="02020603050405020304" pitchFamily="18" charset="0"/>
            </a:endParaRPr>
          </a:p>
        </p:txBody>
      </p:sp>
      <p:sp>
        <p:nvSpPr>
          <p:cNvPr id="41987" name="Rectangle 3"/>
          <p:cNvSpPr>
            <a:spLocks noGrp="1" noChangeArrowheads="1"/>
          </p:cNvSpPr>
          <p:nvPr>
            <p:ph type="body" idx="1"/>
          </p:nvPr>
        </p:nvSpPr>
        <p:spPr>
          <a:xfrm>
            <a:off x="431800" y="1825624"/>
            <a:ext cx="11328400" cy="4752975"/>
          </a:xfrm>
        </p:spPr>
        <p:txBody>
          <a:bodyPr>
            <a:normAutofit/>
          </a:bodyPr>
          <a:lstStyle/>
          <a:p>
            <a:pPr marL="847725" indent="-609600" algn="just">
              <a:buNone/>
            </a:pPr>
            <a:r>
              <a:rPr lang="en-GB" dirty="0">
                <a:latin typeface="Arial" pitchFamily="34" charset="0"/>
                <a:cs typeface="Times New Roman" pitchFamily="18" charset="0"/>
              </a:rPr>
              <a:t>Chronic respiratory acidosis occurs due to</a:t>
            </a:r>
            <a:r>
              <a:rPr lang="en-US" dirty="0" smtClean="0">
                <a:latin typeface="Arial" pitchFamily="34" charset="0"/>
                <a:cs typeface="Times New Roman" pitchFamily="18" charset="0"/>
              </a:rPr>
              <a:t>:</a:t>
            </a:r>
          </a:p>
          <a:p>
            <a:pPr marL="847725" indent="-609600" algn="just">
              <a:buNone/>
            </a:pPr>
            <a:endParaRPr lang="sr-Cyrl-CS" dirty="0">
              <a:latin typeface="Arial" pitchFamily="34" charset="0"/>
              <a:cs typeface="Times New Roman" pitchFamily="18" charset="0"/>
            </a:endParaRPr>
          </a:p>
          <a:p>
            <a:pPr marL="847725" indent="-609600" algn="just"/>
            <a:r>
              <a:rPr lang="en-GB" b="1" dirty="0">
                <a:latin typeface="Arial" pitchFamily="34" charset="0"/>
                <a:cs typeface="Times New Roman" pitchFamily="18" charset="0"/>
              </a:rPr>
              <a:t>chronic obstructive pulmonary </a:t>
            </a:r>
            <a:r>
              <a:rPr lang="en-GB" b="1" dirty="0" smtClean="0">
                <a:latin typeface="Arial" pitchFamily="34" charset="0"/>
                <a:cs typeface="Times New Roman" pitchFamily="18" charset="0"/>
              </a:rPr>
              <a:t>diseases</a:t>
            </a:r>
          </a:p>
          <a:p>
            <a:pPr marL="847725" indent="-609600" algn="just"/>
            <a:endParaRPr lang="en-GB" dirty="0" smtClean="0">
              <a:latin typeface="Arial" pitchFamily="34" charset="0"/>
              <a:cs typeface="Times New Roman" pitchFamily="18" charset="0"/>
            </a:endParaRPr>
          </a:p>
          <a:p>
            <a:pPr marL="847725" indent="-609600" algn="just"/>
            <a:r>
              <a:rPr lang="en-GB" b="1" dirty="0" smtClean="0">
                <a:latin typeface="Arial" pitchFamily="34" charset="0"/>
                <a:cs typeface="Times New Roman" pitchFamily="18" charset="0"/>
              </a:rPr>
              <a:t>chronic </a:t>
            </a:r>
            <a:r>
              <a:rPr lang="en-GB" b="1" dirty="0">
                <a:latin typeface="Arial" pitchFamily="34" charset="0"/>
                <a:cs typeface="Times New Roman" pitchFamily="18" charset="0"/>
              </a:rPr>
              <a:t>inhibition of the respiratory </a:t>
            </a:r>
            <a:r>
              <a:rPr lang="en-GB" b="1" dirty="0" err="1" smtClean="0">
                <a:latin typeface="Arial" pitchFamily="34" charset="0"/>
                <a:cs typeface="Times New Roman" pitchFamily="18" charset="0"/>
              </a:rPr>
              <a:t>center</a:t>
            </a:r>
            <a:r>
              <a:rPr lang="en-GB" b="1" dirty="0" smtClean="0">
                <a:latin typeface="Arial" pitchFamily="34" charset="0"/>
                <a:cs typeface="Times New Roman" pitchFamily="18" charset="0"/>
              </a:rPr>
              <a:t> </a:t>
            </a:r>
            <a:r>
              <a:rPr lang="en-GB" dirty="0" smtClean="0">
                <a:latin typeface="Arial" pitchFamily="34" charset="0"/>
                <a:cs typeface="Times New Roman" pitchFamily="18" charset="0"/>
              </a:rPr>
              <a:t>(</a:t>
            </a:r>
            <a:r>
              <a:rPr lang="en-GB" i="1" dirty="0" err="1" smtClean="0">
                <a:latin typeface="Arial" pitchFamily="34" charset="0"/>
                <a:cs typeface="Times New Roman" pitchFamily="18" charset="0"/>
              </a:rPr>
              <a:t>tumor</a:t>
            </a:r>
            <a:r>
              <a:rPr lang="en-GB" i="1" dirty="0" smtClean="0">
                <a:latin typeface="Arial" pitchFamily="34" charset="0"/>
                <a:cs typeface="Times New Roman" pitchFamily="18" charset="0"/>
              </a:rPr>
              <a:t>, trauma</a:t>
            </a:r>
            <a:r>
              <a:rPr lang="en-GB" dirty="0" smtClean="0">
                <a:latin typeface="Arial" pitchFamily="34" charset="0"/>
                <a:cs typeface="Times New Roman" pitchFamily="18" charset="0"/>
              </a:rPr>
              <a:t>)</a:t>
            </a:r>
            <a:endParaRPr lang="en-GB" b="1" dirty="0" smtClean="0">
              <a:latin typeface="Arial" pitchFamily="34" charset="0"/>
              <a:cs typeface="Times New Roman" pitchFamily="18" charset="0"/>
            </a:endParaRPr>
          </a:p>
          <a:p>
            <a:pPr marL="847725" indent="-609600" algn="just"/>
            <a:endParaRPr lang="en-GB" dirty="0" smtClean="0">
              <a:latin typeface="Arial" pitchFamily="34" charset="0"/>
              <a:cs typeface="Times New Roman" pitchFamily="18" charset="0"/>
            </a:endParaRPr>
          </a:p>
          <a:p>
            <a:pPr marL="847725" indent="-609600" algn="just"/>
            <a:r>
              <a:rPr lang="en-GB" b="1" dirty="0" smtClean="0">
                <a:latin typeface="Arial" pitchFamily="34" charset="0"/>
                <a:cs typeface="Times New Roman" pitchFamily="18" charset="0"/>
              </a:rPr>
              <a:t>diseases </a:t>
            </a:r>
            <a:r>
              <a:rPr lang="en-GB" b="1" dirty="0">
                <a:latin typeface="Arial" pitchFamily="34" charset="0"/>
                <a:cs typeface="Times New Roman" pitchFamily="18" charset="0"/>
              </a:rPr>
              <a:t>of the chest </a:t>
            </a:r>
            <a:r>
              <a:rPr lang="en-GB" b="1" dirty="0" smtClean="0">
                <a:latin typeface="Arial" pitchFamily="34" charset="0"/>
                <a:cs typeface="Times New Roman" pitchFamily="18" charset="0"/>
              </a:rPr>
              <a:t>wall </a:t>
            </a:r>
            <a:r>
              <a:rPr lang="en-GB" dirty="0" smtClean="0">
                <a:latin typeface="Arial" pitchFamily="34" charset="0"/>
                <a:cs typeface="Times New Roman" pitchFamily="18" charset="0"/>
              </a:rPr>
              <a:t>(</a:t>
            </a:r>
            <a:r>
              <a:rPr lang="en-GB" dirty="0" err="1" smtClean="0">
                <a:latin typeface="Arial" pitchFamily="34" charset="0"/>
                <a:cs typeface="Times New Roman" pitchFamily="18" charset="0"/>
              </a:rPr>
              <a:t>myopathy</a:t>
            </a:r>
            <a:r>
              <a:rPr lang="en-GB" dirty="0" smtClean="0">
                <a:latin typeface="Arial" pitchFamily="34" charset="0"/>
                <a:cs typeface="Times New Roman" pitchFamily="18" charset="0"/>
              </a:rPr>
              <a:t>, </a:t>
            </a:r>
            <a:r>
              <a:rPr lang="en-US" dirty="0" smtClean="0">
                <a:solidFill>
                  <a:srgbClr val="202124"/>
                </a:solidFill>
                <a:latin typeface="arial"/>
              </a:rPr>
              <a:t>Chest Wall Deformities)</a:t>
            </a:r>
            <a:endParaRPr lang="en-GB" b="1" dirty="0" smtClean="0">
              <a:latin typeface="Arial" pitchFamily="34" charset="0"/>
              <a:cs typeface="Times New Roman" pitchFamily="18" charset="0"/>
            </a:endParaRPr>
          </a:p>
          <a:p>
            <a:pPr marL="847725" indent="-609600" algn="just"/>
            <a:endParaRPr lang="en-GB" dirty="0" smtClean="0">
              <a:latin typeface="Arial" pitchFamily="34" charset="0"/>
              <a:cs typeface="Times New Roman" pitchFamily="18" charset="0"/>
            </a:endParaRPr>
          </a:p>
          <a:p>
            <a:pPr marL="847725" indent="-609600" algn="just"/>
            <a:r>
              <a:rPr lang="en-GB" b="1" dirty="0" smtClean="0">
                <a:latin typeface="Arial" pitchFamily="34" charset="0"/>
                <a:cs typeface="Times New Roman" pitchFamily="18" charset="0"/>
              </a:rPr>
              <a:t>diseases </a:t>
            </a:r>
            <a:r>
              <a:rPr lang="en-GB" b="1" dirty="0">
                <a:latin typeface="Arial" pitchFamily="34" charset="0"/>
                <a:cs typeface="Times New Roman" pitchFamily="18" charset="0"/>
              </a:rPr>
              <a:t>of the pulmonary </a:t>
            </a:r>
            <a:r>
              <a:rPr lang="en-GB" b="1" dirty="0" smtClean="0">
                <a:latin typeface="Arial" pitchFamily="34" charset="0"/>
                <a:cs typeface="Times New Roman" pitchFamily="18" charset="0"/>
              </a:rPr>
              <a:t>parenchyma </a:t>
            </a:r>
            <a:r>
              <a:rPr lang="en-GB" dirty="0" smtClean="0">
                <a:latin typeface="Arial" pitchFamily="34" charset="0"/>
                <a:cs typeface="Times New Roman" pitchFamily="18" charset="0"/>
              </a:rPr>
              <a:t>(pulmonary fibrosis)</a:t>
            </a:r>
            <a:r>
              <a:rPr lang="en-GB" b="1" dirty="0" smtClean="0">
                <a:latin typeface="Arial" pitchFamily="34" charset="0"/>
                <a:cs typeface="Times New Roman" pitchFamily="18" charset="0"/>
              </a:rPr>
              <a:t> </a:t>
            </a:r>
            <a:endParaRPr lang="en-US" b="1"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609600"/>
            <a:ext cx="10363200" cy="609600"/>
          </a:xfrm>
        </p:spPr>
        <p:txBody>
          <a:bodyPr>
            <a:normAutofit fontScale="90000"/>
          </a:bodyPr>
          <a:lstStyle/>
          <a:p>
            <a:pPr>
              <a:defRPr/>
            </a:pPr>
            <a:r>
              <a:rPr lang="en-GB" altLang="x-none" b="1" dirty="0"/>
              <a:t>Pathogenesis of respiratory acidosis
</a:t>
            </a:r>
            <a:endParaRPr lang="en-US" altLang="x-none" b="1" dirty="0"/>
          </a:p>
        </p:txBody>
      </p:sp>
      <p:sp>
        <p:nvSpPr>
          <p:cNvPr id="43011" name="Rectangle 3"/>
          <p:cNvSpPr>
            <a:spLocks noGrp="1" noChangeArrowheads="1"/>
          </p:cNvSpPr>
          <p:nvPr>
            <p:ph type="body" idx="1"/>
          </p:nvPr>
        </p:nvSpPr>
        <p:spPr>
          <a:xfrm>
            <a:off x="914400" y="1676400"/>
            <a:ext cx="10833100" cy="4953000"/>
          </a:xfrm>
        </p:spPr>
        <p:txBody>
          <a:bodyPr>
            <a:normAutofit/>
          </a:bodyPr>
          <a:lstStyle/>
          <a:p>
            <a:r>
              <a:rPr lang="en-GB" dirty="0">
                <a:latin typeface="Arial" pitchFamily="34" charset="0"/>
                <a:cs typeface="Times New Roman" pitchFamily="18" charset="0"/>
              </a:rPr>
              <a:t>The central pathophysiological phenomenon in the emergence of respiratory acidosis is the </a:t>
            </a:r>
            <a:r>
              <a:rPr lang="en-GB" b="1" dirty="0">
                <a:latin typeface="Arial" pitchFamily="34" charset="0"/>
                <a:cs typeface="Times New Roman" pitchFamily="18" charset="0"/>
              </a:rPr>
              <a:t>inability to eliminate carbon dioxide outside the body. </a:t>
            </a:r>
            <a:endParaRPr lang="en-GB" b="1" dirty="0" smtClean="0">
              <a:latin typeface="Arial" pitchFamily="34" charset="0"/>
              <a:cs typeface="Times New Roman" pitchFamily="18" charset="0"/>
            </a:endParaRPr>
          </a:p>
          <a:p>
            <a:endParaRPr lang="en-GB" b="1" dirty="0" smtClean="0">
              <a:latin typeface="Arial" pitchFamily="34" charset="0"/>
              <a:cs typeface="Times New Roman" pitchFamily="18" charset="0"/>
            </a:endParaRPr>
          </a:p>
          <a:p>
            <a:r>
              <a:rPr lang="en-GB" dirty="0" smtClean="0">
                <a:latin typeface="Arial" pitchFamily="34" charset="0"/>
                <a:cs typeface="Times New Roman" pitchFamily="18" charset="0"/>
              </a:rPr>
              <a:t>The </a:t>
            </a:r>
            <a:r>
              <a:rPr lang="en-GB" dirty="0">
                <a:latin typeface="Arial" pitchFamily="34" charset="0"/>
                <a:cs typeface="Times New Roman" pitchFamily="18" charset="0"/>
              </a:rPr>
              <a:t>production of carbon dioxide in the body is large and is between 15000 and 20000 mmol per day, so in </a:t>
            </a:r>
            <a:r>
              <a:rPr lang="en-GB" b="1" dirty="0">
                <a:latin typeface="Arial" pitchFamily="34" charset="0"/>
                <a:cs typeface="Times New Roman" pitchFamily="18" charset="0"/>
              </a:rPr>
              <a:t>acute respiratory acidosis </a:t>
            </a:r>
            <a:r>
              <a:rPr lang="en-GB" dirty="0">
                <a:latin typeface="Arial" pitchFamily="34" charset="0"/>
                <a:cs typeface="Times New Roman" pitchFamily="18" charset="0"/>
              </a:rPr>
              <a:t>there is a rapid increase in pCO2 (hypercapnia) and consequently an increase in the concentration of carbonic acid. </a:t>
            </a:r>
            <a:endParaRPr lang="en-GB" dirty="0" smtClean="0">
              <a:latin typeface="Arial" pitchFamily="34" charset="0"/>
              <a:cs typeface="Times New Roman" pitchFamily="18" charset="0"/>
            </a:endParaRPr>
          </a:p>
          <a:p>
            <a:endParaRPr lang="en-US" sz="2800" dirty="0">
              <a:latin typeface="Arial" pitchFamily="34" charset="0"/>
              <a:cs typeface="Times New Roman" pitchFamily="18" charset="0"/>
            </a:endParaRPr>
          </a:p>
          <a:p>
            <a:r>
              <a:rPr lang="en-GB" dirty="0">
                <a:latin typeface="Arial" pitchFamily="34" charset="0"/>
                <a:cs typeface="Times New Roman" pitchFamily="18" charset="0"/>
              </a:rPr>
              <a:t>Carbonic acid quickly dissonates at the H+ ion and the bicarbonate ion. </a:t>
            </a:r>
            <a:endParaRPr lang="en-US" sz="2800" dirty="0">
              <a:latin typeface="Arial" pitchFamily="34" charset="0"/>
              <a:cs typeface="Times New Roman" pitchFamily="18" charset="0"/>
            </a:endParaRPr>
          </a:p>
        </p:txBody>
      </p:sp>
      <p:cxnSp>
        <p:nvCxnSpPr>
          <p:cNvPr id="4" name="Straight Connector 3"/>
          <p:cNvCxnSpPr/>
          <p:nvPr/>
        </p:nvCxnSpPr>
        <p:spPr>
          <a:xfrm>
            <a:off x="977537" y="1264273"/>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14400" y="876300"/>
            <a:ext cx="10363200" cy="609600"/>
          </a:xfrm>
        </p:spPr>
        <p:txBody>
          <a:bodyPr>
            <a:normAutofit fontScale="90000"/>
          </a:bodyPr>
          <a:lstStyle/>
          <a:p>
            <a:pPr eaLnBrk="1" hangingPunct="1">
              <a:defRPr/>
            </a:pPr>
            <a:r>
              <a:rPr lang="sl-SI" altLang="x-none"/>
              <a:t>pH</a:t>
            </a:r>
            <a:endParaRPr lang="en-US" altLang="x-none"/>
          </a:p>
        </p:txBody>
      </p:sp>
      <p:sp>
        <p:nvSpPr>
          <p:cNvPr id="6147" name="Rectangle 3"/>
          <p:cNvSpPr>
            <a:spLocks noGrp="1" noChangeArrowheads="1"/>
          </p:cNvSpPr>
          <p:nvPr>
            <p:ph type="body" idx="1"/>
          </p:nvPr>
        </p:nvSpPr>
        <p:spPr>
          <a:xfrm>
            <a:off x="923109" y="1981200"/>
            <a:ext cx="10363200" cy="4114800"/>
          </a:xfrm>
        </p:spPr>
        <p:txBody>
          <a:bodyPr/>
          <a:lstStyle/>
          <a:p>
            <a:r>
              <a:rPr lang="en-GB" dirty="0">
                <a:latin typeface="Arial" pitchFamily="34" charset="0"/>
              </a:rPr>
              <a:t>The concentration of H+ ions can be expressed in a standard way in mmol/l, but it is much more often expressed as a pH value.  </a:t>
            </a:r>
            <a:r>
              <a:rPr lang="en-GB" dirty="0" smtClean="0">
                <a:latin typeface="Arial" pitchFamily="34" charset="0"/>
              </a:rPr>
              <a:t>
PH </a:t>
            </a:r>
            <a:r>
              <a:rPr lang="en-GB" dirty="0">
                <a:latin typeface="Arial" pitchFamily="34" charset="0"/>
              </a:rPr>
              <a:t>is the negative logarithm of </a:t>
            </a:r>
            <a:r>
              <a:rPr lang="en-GB" dirty="0" smtClean="0">
                <a:latin typeface="Arial" pitchFamily="34" charset="0"/>
              </a:rPr>
              <a:t>the </a:t>
            </a:r>
            <a:r>
              <a:rPr lang="en-GB" dirty="0">
                <a:latin typeface="Arial" pitchFamily="34" charset="0"/>
              </a:rPr>
              <a:t>Concentration of H+ </a:t>
            </a:r>
            <a:r>
              <a:rPr lang="en-GB" dirty="0" smtClean="0">
                <a:latin typeface="Arial" pitchFamily="34" charset="0"/>
              </a:rPr>
              <a:t>ions.</a:t>
            </a:r>
          </a:p>
          <a:p>
            <a:pPr>
              <a:buNone/>
            </a:pPr>
            <a:r>
              <a:rPr lang="en-US" b="1" i="1" dirty="0" smtClean="0">
                <a:latin typeface="Arial" pitchFamily="34" charset="0"/>
              </a:rPr>
              <a:t>               </a:t>
            </a:r>
            <a:endParaRPr lang="en-US" b="1" i="1" dirty="0">
              <a:latin typeface="Arial" pitchFamily="34" charset="0"/>
            </a:endParaRPr>
          </a:p>
          <a:p>
            <a:pPr>
              <a:buNone/>
            </a:pPr>
            <a:r>
              <a:rPr lang="en-US" b="1" i="1" dirty="0" smtClean="0">
                <a:latin typeface="Arial" pitchFamily="34" charset="0"/>
              </a:rPr>
              <a:t>                     1</a:t>
            </a:r>
          </a:p>
          <a:p>
            <a:pPr eaLnBrk="1" hangingPunct="1">
              <a:lnSpc>
                <a:spcPct val="90000"/>
              </a:lnSpc>
              <a:buFont typeface="Wingdings" pitchFamily="2" charset="2"/>
              <a:buNone/>
            </a:pPr>
            <a:r>
              <a:rPr lang="en-US" b="1" i="1" dirty="0" smtClean="0">
                <a:latin typeface="Arial" pitchFamily="34" charset="0"/>
              </a:rPr>
              <a:t>pH </a:t>
            </a:r>
            <a:r>
              <a:rPr lang="en-US" b="1" i="1" dirty="0">
                <a:latin typeface="Arial" pitchFamily="34" charset="0"/>
              </a:rPr>
              <a:t>= log ----------- = - log </a:t>
            </a:r>
            <a:r>
              <a:rPr lang="en-US" b="1" i="1" dirty="0">
                <a:latin typeface="Arial" pitchFamily="34" charset="0"/>
                <a:sym typeface="Symbol" pitchFamily="18" charset="2"/>
              </a:rPr>
              <a:t></a:t>
            </a:r>
            <a:r>
              <a:rPr lang="en-US" b="1" i="1" dirty="0">
                <a:latin typeface="Arial" pitchFamily="34" charset="0"/>
              </a:rPr>
              <a:t>H</a:t>
            </a:r>
            <a:r>
              <a:rPr lang="en-US" b="1" i="1" baseline="30000" dirty="0">
                <a:latin typeface="Arial" pitchFamily="34" charset="0"/>
              </a:rPr>
              <a:t>+</a:t>
            </a:r>
            <a:r>
              <a:rPr lang="en-US" b="1" i="1" dirty="0">
                <a:latin typeface="Arial" pitchFamily="34" charset="0"/>
                <a:sym typeface="Symbol" pitchFamily="18" charset="2"/>
              </a:rPr>
              <a:t></a:t>
            </a:r>
            <a:endParaRPr lang="en-US" b="1" i="1" dirty="0">
              <a:latin typeface="Arial" pitchFamily="34" charset="0"/>
            </a:endParaRPr>
          </a:p>
          <a:p>
            <a:pPr eaLnBrk="1" hangingPunct="1">
              <a:lnSpc>
                <a:spcPct val="90000"/>
              </a:lnSpc>
              <a:buFont typeface="Wingdings" pitchFamily="2" charset="2"/>
              <a:buNone/>
            </a:pPr>
            <a:r>
              <a:rPr lang="en-US" dirty="0">
                <a:latin typeface="Arial" pitchFamily="34" charset="0"/>
              </a:rPr>
              <a:t>			</a:t>
            </a:r>
            <a:r>
              <a:rPr lang="en-US" b="1" i="1" dirty="0">
                <a:latin typeface="Arial" pitchFamily="34" charset="0"/>
                <a:sym typeface="Symbol" pitchFamily="18" charset="2"/>
              </a:rPr>
              <a:t></a:t>
            </a:r>
            <a:r>
              <a:rPr lang="en-US" b="1" i="1" dirty="0">
                <a:latin typeface="Arial" pitchFamily="34" charset="0"/>
              </a:rPr>
              <a:t>H</a:t>
            </a:r>
            <a:r>
              <a:rPr lang="en-US" b="1" i="1" baseline="30000" dirty="0">
                <a:latin typeface="Arial" pitchFamily="34" charset="0"/>
              </a:rPr>
              <a:t>+</a:t>
            </a:r>
            <a:r>
              <a:rPr lang="en-US" b="1" i="1" dirty="0">
                <a:latin typeface="Arial" pitchFamily="34" charset="0"/>
                <a:sym typeface="Symbol" pitchFamily="18" charset="2"/>
              </a:rPr>
              <a:t></a:t>
            </a:r>
            <a:endParaRPr lang="en-US" b="1" i="1" dirty="0">
              <a:latin typeface="Arial" pitchFamily="34" charset="0"/>
            </a:endParaRPr>
          </a:p>
          <a:p>
            <a:pPr eaLnBrk="1" hangingPunct="1">
              <a:lnSpc>
                <a:spcPct val="90000"/>
              </a:lnSpc>
              <a:buFont typeface="Wingdings" pitchFamily="2" charset="2"/>
              <a:buNone/>
            </a:pP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876663" y="419100"/>
            <a:ext cx="10363200" cy="762000"/>
          </a:xfrm>
        </p:spPr>
        <p:txBody>
          <a:bodyPr>
            <a:normAutofit fontScale="90000"/>
          </a:bodyPr>
          <a:lstStyle/>
          <a:p>
            <a:pPr>
              <a:defRPr/>
            </a:pPr>
            <a:r>
              <a:rPr lang="en-GB" altLang="x-none" b="1" dirty="0"/>
              <a:t>Pathogenesis of respiratory acidosis
</a:t>
            </a:r>
            <a:endParaRPr lang="en-US" altLang="x-none" b="1" dirty="0"/>
          </a:p>
        </p:txBody>
      </p:sp>
      <p:sp>
        <p:nvSpPr>
          <p:cNvPr id="44035" name="Rectangle 3"/>
          <p:cNvSpPr>
            <a:spLocks noGrp="1" noChangeArrowheads="1"/>
          </p:cNvSpPr>
          <p:nvPr>
            <p:ph type="body" idx="1"/>
          </p:nvPr>
        </p:nvSpPr>
        <p:spPr>
          <a:xfrm>
            <a:off x="592183" y="1985554"/>
            <a:ext cx="11176000" cy="4516846"/>
          </a:xfrm>
        </p:spPr>
        <p:txBody>
          <a:bodyPr>
            <a:normAutofit/>
          </a:bodyPr>
          <a:lstStyle/>
          <a:p>
            <a:r>
              <a:rPr lang="en-GB" dirty="0">
                <a:latin typeface="Arial" pitchFamily="34" charset="0"/>
              </a:rPr>
              <a:t>The main buffering site is the intracellular protein buffer system (Hgb buffer system of erythrocytes): binding of H + ions (</a:t>
            </a:r>
            <a:r>
              <a:rPr lang="en-GB" dirty="0" err="1">
                <a:latin typeface="Arial" pitchFamily="34" charset="0"/>
              </a:rPr>
              <a:t>HHb</a:t>
            </a:r>
            <a:r>
              <a:rPr lang="en-GB" dirty="0">
                <a:latin typeface="Arial" pitchFamily="34" charset="0"/>
              </a:rPr>
              <a:t> is formed), and bicarbonates pass from erythrocytes to plasma (10 mmHg pCO2 increase of bicarbonate by 1 mmol/l). 
</a:t>
            </a:r>
            <a:r>
              <a:rPr lang="en-GB" dirty="0">
                <a:latin typeface="Arial" pitchFamily="34" charset="0"/>
                <a:cs typeface="Times New Roman" pitchFamily="18" charset="0"/>
              </a:rPr>
              <a:t>In the compensation of acute respiratory acidosis, a small role is played by the bicarbonate buffer system and the renal buffer system (not enough time).</a:t>
            </a:r>
            <a:endParaRPr lang="sl-SI" sz="2800" dirty="0">
              <a:latin typeface="Arial" pitchFamily="34" charset="0"/>
            </a:endParaRPr>
          </a:p>
          <a:p>
            <a:r>
              <a:rPr lang="en-GB" dirty="0">
                <a:latin typeface="Arial" pitchFamily="34" charset="0"/>
                <a:cs typeface="Times New Roman" pitchFamily="18" charset="0"/>
              </a:rPr>
              <a:t>The final effect of acute respiratory acidosis (hypoventilation with hypercapnia and hypoxemia) is a </a:t>
            </a:r>
            <a:r>
              <a:rPr lang="en-GB" b="1" dirty="0">
                <a:latin typeface="Arial" pitchFamily="34" charset="0"/>
                <a:cs typeface="Times New Roman" pitchFamily="18" charset="0"/>
              </a:rPr>
              <a:t>large decrease in the pH and a moderate increase in bicarbonate in the blood.</a:t>
            </a:r>
            <a:endParaRPr lang="en-US" sz="2800" dirty="0">
              <a:latin typeface="Arial" pitchFamily="34" charset="0"/>
              <a:cs typeface="Times New Roman" pitchFamily="18" charset="0"/>
            </a:endParaRPr>
          </a:p>
        </p:txBody>
      </p:sp>
      <p:cxnSp>
        <p:nvCxnSpPr>
          <p:cNvPr id="4" name="Straight Connector 3"/>
          <p:cNvCxnSpPr/>
          <p:nvPr/>
        </p:nvCxnSpPr>
        <p:spPr>
          <a:xfrm>
            <a:off x="916577" y="1194605"/>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b="1" dirty="0"/>
              <a:t>Pathogenesis of respiratory acidosis
</a:t>
            </a:r>
            <a:endParaRPr lang="en-US" altLang="x-none" b="1" dirty="0"/>
          </a:p>
        </p:txBody>
      </p:sp>
      <p:sp>
        <p:nvSpPr>
          <p:cNvPr id="45059" name="Rectangle 3"/>
          <p:cNvSpPr>
            <a:spLocks noGrp="1" noChangeArrowheads="1"/>
          </p:cNvSpPr>
          <p:nvPr>
            <p:ph type="body" idx="1"/>
          </p:nvPr>
        </p:nvSpPr>
        <p:spPr/>
        <p:txBody>
          <a:bodyPr/>
          <a:lstStyle/>
          <a:p>
            <a:r>
              <a:rPr lang="en-GB" dirty="0">
                <a:latin typeface="Arial" pitchFamily="34" charset="0"/>
                <a:cs typeface="Times New Roman" pitchFamily="18" charset="0"/>
              </a:rPr>
              <a:t>If hypoventilation lasts longer than 3-6 days, the cell buffer systems are depleted and therefore in </a:t>
            </a:r>
            <a:r>
              <a:rPr lang="en-GB" b="1" dirty="0">
                <a:latin typeface="Arial" pitchFamily="34" charset="0"/>
                <a:cs typeface="Times New Roman" pitchFamily="18" charset="0"/>
              </a:rPr>
              <a:t>chronic respiratory acidosis</a:t>
            </a:r>
            <a:r>
              <a:rPr lang="en-GB" dirty="0">
                <a:latin typeface="Arial" pitchFamily="34" charset="0"/>
                <a:cs typeface="Times New Roman" pitchFamily="18" charset="0"/>
              </a:rPr>
              <a:t>, the role of the </a:t>
            </a:r>
            <a:r>
              <a:rPr lang="en-GB" b="1" dirty="0">
                <a:latin typeface="Arial" pitchFamily="34" charset="0"/>
                <a:cs typeface="Times New Roman" pitchFamily="18" charset="0"/>
              </a:rPr>
              <a:t>main regulator of acid-base balance is taken over by the kidneys</a:t>
            </a:r>
            <a:r>
              <a:rPr lang="sr-Cyrl-CS" sz="2800" b="1" dirty="0">
                <a:latin typeface="Arial" pitchFamily="34" charset="0"/>
                <a:cs typeface="Times New Roman" pitchFamily="18" charset="0"/>
              </a:rPr>
              <a:t>. </a:t>
            </a:r>
            <a:endParaRPr lang="en-US" sz="2800" b="1" dirty="0">
              <a:latin typeface="Arial" pitchFamily="34" charset="0"/>
              <a:cs typeface="Times New Roman" pitchFamily="18" charset="0"/>
            </a:endParaRPr>
          </a:p>
          <a:p>
            <a:r>
              <a:rPr lang="en-GB" dirty="0">
                <a:latin typeface="Arial" pitchFamily="34" charset="0"/>
                <a:cs typeface="Times New Roman" pitchFamily="18" charset="0"/>
              </a:rPr>
              <a:t>They increase the secretion of </a:t>
            </a:r>
            <a:r>
              <a:rPr lang="en-GB" dirty="0" smtClean="0">
                <a:latin typeface="Arial" pitchFamily="34" charset="0"/>
                <a:cs typeface="Times New Roman" pitchFamily="18" charset="0"/>
              </a:rPr>
              <a:t>H+ </a:t>
            </a:r>
            <a:r>
              <a:rPr lang="en-GB" dirty="0">
                <a:latin typeface="Arial" pitchFamily="34" charset="0"/>
                <a:cs typeface="Times New Roman" pitchFamily="18" charset="0"/>
              </a:rPr>
              <a:t>ions, as well as the reabsorption and regeneration of bicarbonate (as a result of which there is a significant increase in bicarbonate in the blood).
</a:t>
            </a:r>
            <a:r>
              <a:rPr lang="sr-Cyrl-CS" sz="2800" dirty="0">
                <a:latin typeface="Arial" pitchFamily="34" charset="0"/>
                <a:cs typeface="Times New Roman" pitchFamily="18" charset="0"/>
              </a:rPr>
              <a:t> </a:t>
            </a:r>
            <a:r>
              <a:rPr lang="en-GB" dirty="0">
                <a:latin typeface="Arial" pitchFamily="34" charset="0"/>
                <a:cs typeface="Times New Roman" pitchFamily="18" charset="0"/>
              </a:rPr>
              <a:t>The final result is </a:t>
            </a:r>
            <a:r>
              <a:rPr lang="en-GB" b="1" dirty="0">
                <a:latin typeface="Arial" pitchFamily="34" charset="0"/>
                <a:cs typeface="Times New Roman" pitchFamily="18" charset="0"/>
              </a:rPr>
              <a:t>an almost normal blood pH, an increase in pCO2 and a significant increase in bicarbonate</a:t>
            </a:r>
            <a:r>
              <a:rPr lang="sl-SI" sz="2800" b="1" dirty="0">
                <a:latin typeface="Arial" pitchFamily="34" charset="0"/>
              </a:rPr>
              <a:t>.</a:t>
            </a:r>
            <a:r>
              <a:rPr lang="en-US" sz="2800" b="1" dirty="0">
                <a:latin typeface="Arial" pitchFamily="34" charset="0"/>
                <a:cs typeface="Times New Roman" pitchFamily="18" charset="0"/>
              </a:rPr>
              <a:t> </a:t>
            </a: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37606" y="278039"/>
            <a:ext cx="10515600" cy="1325563"/>
          </a:xfrm>
        </p:spPr>
        <p:txBody>
          <a:bodyPr>
            <a:normAutofit/>
          </a:bodyPr>
          <a:lstStyle/>
          <a:p>
            <a:pPr>
              <a:defRPr/>
            </a:pPr>
            <a:r>
              <a:rPr lang="en-GB" altLang="x-none" b="1" dirty="0">
                <a:cs typeface="Times New Roman" panose="02020603050405020304" pitchFamily="18" charset="0"/>
              </a:rPr>
              <a:t>Clinical consequences of respiratory acidosis 
</a:t>
            </a:r>
            <a:endParaRPr lang="en-US" altLang="x-none" dirty="0"/>
          </a:p>
        </p:txBody>
      </p:sp>
      <p:sp>
        <p:nvSpPr>
          <p:cNvPr id="46083" name="Rectangle 3"/>
          <p:cNvSpPr>
            <a:spLocks noGrp="1" noChangeArrowheads="1"/>
          </p:cNvSpPr>
          <p:nvPr>
            <p:ph type="body" idx="1"/>
          </p:nvPr>
        </p:nvSpPr>
        <p:spPr/>
        <p:txBody>
          <a:bodyPr/>
          <a:lstStyle/>
          <a:p>
            <a:r>
              <a:rPr lang="en-GB" b="1" dirty="0">
                <a:latin typeface="Arial" pitchFamily="34" charset="0"/>
                <a:cs typeface="Times New Roman" pitchFamily="18" charset="0"/>
              </a:rPr>
              <a:t>In the central nervous system </a:t>
            </a:r>
            <a:r>
              <a:rPr lang="en-GB" dirty="0">
                <a:latin typeface="Arial" pitchFamily="34" charset="0"/>
                <a:cs typeface="Times New Roman" pitchFamily="18" charset="0"/>
              </a:rPr>
              <a:t>there is </a:t>
            </a:r>
            <a:r>
              <a:rPr lang="en-GB" b="1" dirty="0">
                <a:latin typeface="Arial" pitchFamily="34" charset="0"/>
                <a:cs typeface="Times New Roman" pitchFamily="18" charset="0"/>
              </a:rPr>
              <a:t>vasodilation </a:t>
            </a:r>
            <a:r>
              <a:rPr lang="en-GB" dirty="0">
                <a:latin typeface="Arial" pitchFamily="34" charset="0"/>
                <a:cs typeface="Times New Roman" pitchFamily="18" charset="0"/>
              </a:rPr>
              <a:t>and an increase in intracranial pressure (anxiety, fear, lethargy, muscle spasms, tremors, convulsions and coma).
</a:t>
            </a:r>
            <a:r>
              <a:rPr lang="en-US" sz="2800" b="1" dirty="0">
                <a:latin typeface="Arial" pitchFamily="34" charset="0"/>
                <a:cs typeface="Times New Roman" pitchFamily="18" charset="0"/>
              </a:rPr>
              <a:t> </a:t>
            </a:r>
            <a:r>
              <a:rPr lang="en-GB" b="1" dirty="0">
                <a:latin typeface="Arial" pitchFamily="34" charset="0"/>
                <a:cs typeface="Times New Roman" pitchFamily="18" charset="0"/>
              </a:rPr>
              <a:t>In the respiratory system</a:t>
            </a:r>
            <a:r>
              <a:rPr lang="en-GB" dirty="0">
                <a:latin typeface="Arial" pitchFamily="34" charset="0"/>
                <a:cs typeface="Times New Roman" pitchFamily="18" charset="0"/>
              </a:rPr>
              <a:t>, hypoxia and acidosis lead to an increase in vascular resistance in the vessel bed of the lungs, which causes </a:t>
            </a:r>
            <a:r>
              <a:rPr lang="en-GB" b="1" dirty="0">
                <a:latin typeface="Arial" pitchFamily="34" charset="0"/>
                <a:cs typeface="Times New Roman" pitchFamily="18" charset="0"/>
              </a:rPr>
              <a:t>pulmonary hypertension</a:t>
            </a:r>
            <a:r>
              <a:rPr lang="en-GB" dirty="0">
                <a:latin typeface="Arial" pitchFamily="34" charset="0"/>
                <a:cs typeface="Times New Roman" pitchFamily="18" charset="0"/>
              </a:rPr>
              <a:t>. </a:t>
            </a:r>
            <a:endParaRPr lang="sl-SI" sz="2800" dirty="0">
              <a:latin typeface="Arial" pitchFamily="34" charset="0"/>
            </a:endParaRPr>
          </a:p>
          <a:p>
            <a:r>
              <a:rPr lang="en-GB" b="1" i="1" dirty="0">
                <a:latin typeface="Arial" pitchFamily="34" charset="0"/>
                <a:cs typeface="Times New Roman" pitchFamily="18" charset="0"/>
              </a:rPr>
              <a:t>Cyanosis </a:t>
            </a:r>
            <a:r>
              <a:rPr lang="en-GB" i="1" dirty="0">
                <a:latin typeface="Arial" pitchFamily="34" charset="0"/>
                <a:cs typeface="Times New Roman" pitchFamily="18" charset="0"/>
              </a:rPr>
              <a:t>develops if there is hypoxemia, and pink skin </a:t>
            </a:r>
            <a:r>
              <a:rPr lang="en-GB" i="1" dirty="0" err="1">
                <a:latin typeface="Arial" pitchFamily="34" charset="0"/>
                <a:cs typeface="Times New Roman" pitchFamily="18" charset="0"/>
              </a:rPr>
              <a:t>color</a:t>
            </a:r>
            <a:r>
              <a:rPr lang="en-GB" i="1" dirty="0">
                <a:latin typeface="Arial" pitchFamily="34" charset="0"/>
                <a:cs typeface="Times New Roman" pitchFamily="18" charset="0"/>
              </a:rPr>
              <a:t> is not uncommon due to the vasodilatory effect of acidosis. </a:t>
            </a:r>
            <a:endParaRPr lang="en-US" sz="2800" dirty="0">
              <a:latin typeface="Arial" pitchFamily="34" charset="0"/>
            </a:endParaRPr>
          </a:p>
        </p:txBody>
      </p:sp>
      <p:cxnSp>
        <p:nvCxnSpPr>
          <p:cNvPr id="4" name="Straight Connector 3"/>
          <p:cNvCxnSpPr/>
          <p:nvPr/>
        </p:nvCxnSpPr>
        <p:spPr>
          <a:xfrm>
            <a:off x="542108" y="123814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557348" y="390797"/>
            <a:ext cx="10363200" cy="762000"/>
          </a:xfrm>
        </p:spPr>
        <p:txBody>
          <a:bodyPr>
            <a:normAutofit fontScale="90000"/>
          </a:bodyPr>
          <a:lstStyle/>
          <a:p>
            <a:pPr>
              <a:defRPr/>
            </a:pPr>
            <a:r>
              <a:rPr lang="en-GB" altLang="x-none" b="1" dirty="0">
                <a:cs typeface="Times New Roman" panose="02020603050405020304" pitchFamily="18" charset="0"/>
              </a:rPr>
              <a:t>Therapeutic guidelines 
</a:t>
            </a:r>
            <a:endParaRPr lang="en-US" altLang="x-none" dirty="0">
              <a:cs typeface="Times New Roman" panose="02020603050405020304" pitchFamily="18" charset="0"/>
            </a:endParaRPr>
          </a:p>
        </p:txBody>
      </p:sp>
      <p:sp>
        <p:nvSpPr>
          <p:cNvPr id="47107" name="Rectangle 3"/>
          <p:cNvSpPr>
            <a:spLocks noGrp="1" noChangeArrowheads="1"/>
          </p:cNvSpPr>
          <p:nvPr>
            <p:ph type="body" idx="1"/>
          </p:nvPr>
        </p:nvSpPr>
        <p:spPr>
          <a:xfrm>
            <a:off x="696686" y="1752600"/>
            <a:ext cx="10641874" cy="3352800"/>
          </a:xfrm>
        </p:spPr>
        <p:txBody>
          <a:bodyPr>
            <a:normAutofit fontScale="77500" lnSpcReduction="20000"/>
          </a:bodyPr>
          <a:lstStyle/>
          <a:p>
            <a:pPr>
              <a:lnSpc>
                <a:spcPct val="110000"/>
              </a:lnSpc>
            </a:pPr>
            <a:r>
              <a:rPr lang="en-GB" b="1" dirty="0">
                <a:latin typeface="Arial" panose="020B0604020202020204" pitchFamily="34" charset="0"/>
                <a:cs typeface="Arial" panose="020B0604020202020204" pitchFamily="34" charset="0"/>
              </a:rPr>
              <a:t>The main therapeutic measure is the treatment of the causes of respiratory acidosis</a:t>
            </a:r>
            <a:r>
              <a:rPr lang="en-US" sz="2800" b="1" dirty="0">
                <a:latin typeface="Arial" panose="020B0604020202020204" pitchFamily="34" charset="0"/>
                <a:cs typeface="Arial" panose="020B0604020202020204" pitchFamily="34" charset="0"/>
              </a:rPr>
              <a:t>. </a:t>
            </a:r>
            <a:endParaRPr lang="sr-Latn-CS" sz="2800" b="1" dirty="0">
              <a:latin typeface="Arial" panose="020B0604020202020204" pitchFamily="34" charset="0"/>
              <a:cs typeface="Arial" panose="020B0604020202020204" pitchFamily="34" charset="0"/>
            </a:endParaRPr>
          </a:p>
          <a:p>
            <a:pPr eaLnBrk="1" hangingPunct="1">
              <a:lnSpc>
                <a:spcPct val="110000"/>
              </a:lnSpc>
            </a:pPr>
            <a:endParaRPr lang="sl-SI" sz="2800" b="1" dirty="0">
              <a:latin typeface="Arial" panose="020B0604020202020204" pitchFamily="34" charset="0"/>
              <a:cs typeface="Arial" panose="020B0604020202020204" pitchFamily="34" charset="0"/>
            </a:endParaRPr>
          </a:p>
          <a:p>
            <a:pPr marL="0" indent="0">
              <a:lnSpc>
                <a:spcPct val="110000"/>
              </a:lnSpc>
              <a:buNone/>
            </a:pPr>
            <a:r>
              <a:rPr lang="en-GB" b="1" dirty="0">
                <a:latin typeface="Arial" panose="020B0604020202020204" pitchFamily="34" charset="0"/>
                <a:cs typeface="Arial" panose="020B0604020202020204" pitchFamily="34" charset="0"/>
              </a:rPr>
              <a:t>When treating respiratory acidosis, two possible complications should be taken into account:
-Formation of post hypercapnic alkalosis
-Worsening of respiratory failure after the administration of oxygen. 
</a:t>
            </a:r>
            <a:endParaRPr lang="en-US" sz="2400" b="1" dirty="0">
              <a:latin typeface="Arial" panose="020B0604020202020204" pitchFamily="34" charset="0"/>
              <a:cs typeface="Arial" panose="020B0604020202020204" pitchFamily="34" charset="0"/>
            </a:endParaRPr>
          </a:p>
        </p:txBody>
      </p:sp>
      <p:cxnSp>
        <p:nvCxnSpPr>
          <p:cNvPr id="4" name="Straight Connector 3"/>
          <p:cNvCxnSpPr/>
          <p:nvPr/>
        </p:nvCxnSpPr>
        <p:spPr>
          <a:xfrm>
            <a:off x="698863" y="1107520"/>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557348" y="364672"/>
            <a:ext cx="10363200" cy="762000"/>
          </a:xfrm>
        </p:spPr>
        <p:txBody>
          <a:bodyPr>
            <a:normAutofit fontScale="90000"/>
          </a:bodyPr>
          <a:lstStyle/>
          <a:p>
            <a:pPr>
              <a:defRPr/>
            </a:pPr>
            <a:r>
              <a:rPr lang="en-GB" altLang="x-none" b="1" dirty="0">
                <a:cs typeface="Times New Roman" panose="02020603050405020304" pitchFamily="18" charset="0"/>
              </a:rPr>
              <a:t>Therapeutic guidelines 
</a:t>
            </a:r>
            <a:endParaRPr lang="en-US" altLang="x-none" dirty="0">
              <a:cs typeface="Times New Roman" panose="02020603050405020304" pitchFamily="18" charset="0"/>
            </a:endParaRPr>
          </a:p>
        </p:txBody>
      </p:sp>
      <p:sp>
        <p:nvSpPr>
          <p:cNvPr id="48131" name="Rectangle 3"/>
          <p:cNvSpPr>
            <a:spLocks noGrp="1" noChangeArrowheads="1"/>
          </p:cNvSpPr>
          <p:nvPr>
            <p:ph type="body" idx="1"/>
          </p:nvPr>
        </p:nvSpPr>
        <p:spPr>
          <a:xfrm>
            <a:off x="406400" y="1447800"/>
            <a:ext cx="11277600" cy="4876800"/>
          </a:xfrm>
        </p:spPr>
        <p:txBody>
          <a:bodyPr/>
          <a:lstStyle/>
          <a:p>
            <a:r>
              <a:rPr lang="en-GB" b="1" dirty="0">
                <a:latin typeface="+mj-lt"/>
                <a:cs typeface="Times New Roman" pitchFamily="18" charset="0"/>
              </a:rPr>
              <a:t>Formation of post hypercapnic alkalosis
</a:t>
            </a:r>
            <a:r>
              <a:rPr lang="en-GB" dirty="0">
                <a:latin typeface="+mj-lt"/>
                <a:cs typeface="Times New Roman" pitchFamily="18" charset="0"/>
              </a:rPr>
              <a:t>Hypercapnia may recede before the kidney's adaptation mechanisms return to normal conditions
 Since the kidneys continue with increased reabsorption of bicarbonate, there may be an appearance of their excess
Excess bicarbonate carries the risk of post hypercapnic alkalosis with the appearance of </a:t>
            </a:r>
            <a:r>
              <a:rPr lang="en-GB" b="1" dirty="0">
                <a:latin typeface="+mj-lt"/>
                <a:cs typeface="Times New Roman" pitchFamily="18" charset="0"/>
              </a:rPr>
              <a:t>epileptic seizures </a:t>
            </a:r>
            <a:r>
              <a:rPr lang="en-GB" dirty="0">
                <a:latin typeface="+mj-lt"/>
                <a:cs typeface="Times New Roman" pitchFamily="18" charset="0"/>
              </a:rPr>
              <a:t>and </a:t>
            </a:r>
            <a:r>
              <a:rPr lang="en-GB" b="1" dirty="0">
                <a:latin typeface="+mj-lt"/>
                <a:cs typeface="Times New Roman" pitchFamily="18" charset="0"/>
              </a:rPr>
              <a:t>death</a:t>
            </a:r>
            <a:r>
              <a:rPr lang="en-GB" dirty="0">
                <a:latin typeface="+mj-lt"/>
                <a:cs typeface="Times New Roman" pitchFamily="18" charset="0"/>
              </a:rPr>
              <a:t>. </a:t>
            </a:r>
            <a:endParaRPr lang="sl-SI" sz="2800" dirty="0">
              <a:latin typeface="+mj-lt"/>
              <a:cs typeface="Times New Roman" pitchFamily="18" charset="0"/>
            </a:endParaRPr>
          </a:p>
        </p:txBody>
      </p:sp>
      <p:cxnSp>
        <p:nvCxnSpPr>
          <p:cNvPr id="4" name="Straight Connector 3"/>
          <p:cNvCxnSpPr/>
          <p:nvPr/>
        </p:nvCxnSpPr>
        <p:spPr>
          <a:xfrm>
            <a:off x="664029" y="1124937"/>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539931" y="164374"/>
            <a:ext cx="10363200" cy="762000"/>
          </a:xfrm>
        </p:spPr>
        <p:txBody>
          <a:bodyPr>
            <a:normAutofit fontScale="90000"/>
          </a:bodyPr>
          <a:lstStyle/>
          <a:p>
            <a:pPr>
              <a:defRPr/>
            </a:pPr>
            <a:r>
              <a:rPr lang="en-GB" altLang="x-none" b="1" dirty="0">
                <a:cs typeface="Times New Roman" panose="02020603050405020304" pitchFamily="18" charset="0"/>
              </a:rPr>
              <a:t>Therapeutic guidelines 
</a:t>
            </a:r>
            <a:endParaRPr lang="en-US" altLang="x-none" dirty="0">
              <a:cs typeface="Times New Roman" panose="02020603050405020304" pitchFamily="18" charset="0"/>
            </a:endParaRPr>
          </a:p>
        </p:txBody>
      </p:sp>
      <p:sp>
        <p:nvSpPr>
          <p:cNvPr id="49155" name="Rectangle 3"/>
          <p:cNvSpPr>
            <a:spLocks noGrp="1" noChangeArrowheads="1"/>
          </p:cNvSpPr>
          <p:nvPr>
            <p:ph type="body" idx="1"/>
          </p:nvPr>
        </p:nvSpPr>
        <p:spPr>
          <a:xfrm>
            <a:off x="406400" y="990600"/>
            <a:ext cx="11277600" cy="5562600"/>
          </a:xfrm>
        </p:spPr>
        <p:txBody>
          <a:bodyPr/>
          <a:lstStyle/>
          <a:p>
            <a:r>
              <a:rPr lang="en-GB" b="1" dirty="0">
                <a:latin typeface="Arial" pitchFamily="34" charset="0"/>
                <a:cs typeface="Times New Roman" pitchFamily="18" charset="0"/>
              </a:rPr>
              <a:t>Worsening of respiratory failure after the administration of oxygen.</a:t>
            </a:r>
            <a:endParaRPr lang="sr-Latn-CS" sz="2800" dirty="0">
              <a:latin typeface="Arial" pitchFamily="34" charset="0"/>
              <a:cs typeface="Times New Roman" pitchFamily="18" charset="0"/>
            </a:endParaRPr>
          </a:p>
          <a:p>
            <a:r>
              <a:rPr lang="en-GB" dirty="0">
                <a:latin typeface="Arial" pitchFamily="34" charset="0"/>
                <a:cs typeface="Times New Roman" pitchFamily="18" charset="0"/>
              </a:rPr>
              <a:t>The respiratory </a:t>
            </a:r>
            <a:r>
              <a:rPr lang="en-GB" dirty="0" err="1">
                <a:latin typeface="Arial" pitchFamily="34" charset="0"/>
                <a:cs typeface="Times New Roman" pitchFamily="18" charset="0"/>
              </a:rPr>
              <a:t>center</a:t>
            </a:r>
            <a:r>
              <a:rPr lang="en-GB" dirty="0">
                <a:latin typeface="Arial" pitchFamily="34" charset="0"/>
                <a:cs typeface="Times New Roman" pitchFamily="18" charset="0"/>
              </a:rPr>
              <a:t> adapts to elevated levels of </a:t>
            </a:r>
            <a:r>
              <a:rPr lang="en-GB" b="1" dirty="0">
                <a:latin typeface="Arial" pitchFamily="34" charset="0"/>
                <a:cs typeface="Times New Roman" pitchFamily="18" charset="0"/>
              </a:rPr>
              <a:t>carbon dioxide </a:t>
            </a:r>
            <a:r>
              <a:rPr lang="en-GB" dirty="0">
                <a:latin typeface="Arial" pitchFamily="34" charset="0"/>
                <a:cs typeface="Times New Roman" pitchFamily="18" charset="0"/>
              </a:rPr>
              <a:t>during chronic acidosis.
Then the </a:t>
            </a:r>
            <a:r>
              <a:rPr lang="en-GB" b="1" dirty="0">
                <a:latin typeface="Arial" pitchFamily="34" charset="0"/>
                <a:cs typeface="Times New Roman" pitchFamily="18" charset="0"/>
              </a:rPr>
              <a:t>only stimulating effect on breathing is hypoxemia </a:t>
            </a:r>
            <a:r>
              <a:rPr lang="en-GB" dirty="0">
                <a:latin typeface="Arial" pitchFamily="34" charset="0"/>
                <a:cs typeface="Times New Roman" pitchFamily="18" charset="0"/>
              </a:rPr>
              <a:t>(reduced partial oxygen pressure).
Careless </a:t>
            </a:r>
            <a:r>
              <a:rPr lang="en-GB" b="1" dirty="0">
                <a:latin typeface="Arial" pitchFamily="34" charset="0"/>
                <a:cs typeface="Times New Roman" pitchFamily="18" charset="0"/>
              </a:rPr>
              <a:t>administration of oxygen removes that last stimulus </a:t>
            </a:r>
            <a:r>
              <a:rPr lang="en-GB" dirty="0">
                <a:latin typeface="Arial" pitchFamily="34" charset="0"/>
                <a:cs typeface="Times New Roman" pitchFamily="18" charset="0"/>
              </a:rPr>
              <a:t>of the respiratory </a:t>
            </a:r>
            <a:r>
              <a:rPr lang="en-GB" dirty="0" err="1">
                <a:latin typeface="Arial" pitchFamily="34" charset="0"/>
                <a:cs typeface="Times New Roman" pitchFamily="18" charset="0"/>
              </a:rPr>
              <a:t>center</a:t>
            </a:r>
            <a:r>
              <a:rPr lang="en-GB" dirty="0">
                <a:latin typeface="Arial" pitchFamily="34" charset="0"/>
                <a:cs typeface="Times New Roman" pitchFamily="18" charset="0"/>
              </a:rPr>
              <a:t>.
Due to reduced stimulation of the respiratory </a:t>
            </a:r>
            <a:r>
              <a:rPr lang="en-GB" dirty="0" err="1">
                <a:latin typeface="Arial" pitchFamily="34" charset="0"/>
                <a:cs typeface="Times New Roman" pitchFamily="18" charset="0"/>
              </a:rPr>
              <a:t>center</a:t>
            </a:r>
            <a:r>
              <a:rPr lang="en-GB" dirty="0">
                <a:latin typeface="Arial" pitchFamily="34" charset="0"/>
                <a:cs typeface="Times New Roman" pitchFamily="18" charset="0"/>
              </a:rPr>
              <a:t>, additional respiratory failure may develop after the administration of oxygen. </a:t>
            </a:r>
            <a:endParaRPr lang="en-US" sz="2800" dirty="0">
              <a:latin typeface="Arial" pitchFamily="34" charset="0"/>
              <a:cs typeface="Times New Roman" pitchFamily="18" charset="0"/>
            </a:endParaRPr>
          </a:p>
        </p:txBody>
      </p:sp>
      <p:cxnSp>
        <p:nvCxnSpPr>
          <p:cNvPr id="4" name="Straight Connector 3"/>
          <p:cNvCxnSpPr/>
          <p:nvPr/>
        </p:nvCxnSpPr>
        <p:spPr>
          <a:xfrm>
            <a:off x="594360" y="942057"/>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016000" y="160339"/>
            <a:ext cx="10363200" cy="1431925"/>
          </a:xfrm>
        </p:spPr>
        <p:txBody>
          <a:bodyPr>
            <a:normAutofit fontScale="90000"/>
          </a:bodyPr>
          <a:lstStyle/>
          <a:p>
            <a:pPr>
              <a:defRPr/>
            </a:pPr>
            <a:r>
              <a:rPr lang="en-US" altLang="x-none" dirty="0">
                <a:cs typeface="Times New Roman" panose="02020603050405020304" pitchFamily="18" charset="0"/>
              </a:rPr>
              <a:t> </a:t>
            </a:r>
            <a:br>
              <a:rPr lang="en-US" altLang="x-none" dirty="0">
                <a:cs typeface="Times New Roman" panose="02020603050405020304" pitchFamily="18" charset="0"/>
              </a:rPr>
            </a:br>
            <a:r>
              <a:rPr lang="en-US" altLang="x-none" dirty="0">
                <a:cs typeface="Times New Roman" panose="02020603050405020304" pitchFamily="18" charset="0"/>
              </a:rPr>
              <a:t>METABOLIC ALKALOSIS 
</a:t>
            </a:r>
            <a:endParaRPr lang="en-US" altLang="x-none" dirty="0"/>
          </a:p>
        </p:txBody>
      </p:sp>
      <p:sp>
        <p:nvSpPr>
          <p:cNvPr id="50179" name="Rectangle 3"/>
          <p:cNvSpPr>
            <a:spLocks noGrp="1" noChangeArrowheads="1"/>
          </p:cNvSpPr>
          <p:nvPr>
            <p:ph type="body" idx="1"/>
          </p:nvPr>
        </p:nvSpPr>
        <p:spPr>
          <a:xfrm>
            <a:off x="685800" y="2281645"/>
            <a:ext cx="10668000" cy="3895317"/>
          </a:xfrm>
        </p:spPr>
        <p:txBody>
          <a:bodyPr/>
          <a:lstStyle/>
          <a:p>
            <a:pPr>
              <a:buNone/>
            </a:pPr>
            <a:r>
              <a:rPr lang="sl-SI" b="1" i="1" dirty="0">
                <a:latin typeface="Arial" pitchFamily="34" charset="0"/>
              </a:rPr>
              <a:t>		</a:t>
            </a:r>
            <a:r>
              <a:rPr lang="en-GB" b="1" i="1" dirty="0">
                <a:solidFill>
                  <a:schemeClr val="hlink"/>
                </a:solidFill>
                <a:latin typeface="Arial" pitchFamily="34" charset="0"/>
                <a:cs typeface="Times New Roman" pitchFamily="18" charset="0"/>
              </a:rPr>
              <a:t>Metabolic alkalosis </a:t>
            </a:r>
            <a:r>
              <a:rPr lang="en-GB" b="1" i="1" dirty="0">
                <a:latin typeface="Arial" pitchFamily="34" charset="0"/>
                <a:cs typeface="Times New Roman" pitchFamily="18" charset="0"/>
              </a:rPr>
              <a:t>is such a disorder of acid-base balance in which the blood pH level is </a:t>
            </a:r>
            <a:r>
              <a:rPr lang="en-GB" b="1" i="1" dirty="0" smtClean="0">
                <a:latin typeface="Arial" pitchFamily="34" charset="0"/>
                <a:cs typeface="Times New Roman" pitchFamily="18" charset="0"/>
              </a:rPr>
              <a:t>elevated (above 7.45), </a:t>
            </a:r>
            <a:r>
              <a:rPr lang="en-GB" b="1" i="1" dirty="0">
                <a:latin typeface="Arial" pitchFamily="34" charset="0"/>
                <a:cs typeface="Times New Roman" pitchFamily="18" charset="0"/>
              </a:rPr>
              <a:t>the level of bicarbonate in the blood is also </a:t>
            </a:r>
            <a:r>
              <a:rPr lang="en-GB" b="1" i="1" dirty="0" smtClean="0">
                <a:latin typeface="Arial" pitchFamily="34" charset="0"/>
                <a:cs typeface="Times New Roman" pitchFamily="18" charset="0"/>
              </a:rPr>
              <a:t>elevated (above 26 mmol/l), </a:t>
            </a:r>
            <a:r>
              <a:rPr lang="en-GB" b="1" i="1" dirty="0">
                <a:latin typeface="Arial" pitchFamily="34" charset="0"/>
                <a:cs typeface="Times New Roman" pitchFamily="18" charset="0"/>
              </a:rPr>
              <a:t>while in order to compensate for pCO2 in the blood.</a:t>
            </a:r>
            <a:endParaRPr lang="sr-Cyrl-CS" dirty="0">
              <a:latin typeface="Arial" pitchFamily="34" charset="0"/>
              <a:cs typeface="Times New Roman" pitchFamily="18"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a:defRPr/>
            </a:pPr>
            <a:r>
              <a:rPr lang="en-GB" altLang="x-none" b="1" dirty="0" err="1">
                <a:cs typeface="Times New Roman" panose="02020603050405020304" pitchFamily="18" charset="0"/>
              </a:rPr>
              <a:t>Etiology</a:t>
            </a:r>
            <a:r>
              <a:rPr lang="sr-Cyrl-CS" altLang="x-none" dirty="0">
                <a:cs typeface="Times New Roman" panose="02020603050405020304" pitchFamily="18" charset="0"/>
              </a:rPr>
              <a:t/>
            </a:r>
            <a:br>
              <a:rPr lang="sr-Cyrl-CS" altLang="x-none" dirty="0">
                <a:cs typeface="Times New Roman" panose="02020603050405020304" pitchFamily="18" charset="0"/>
              </a:rPr>
            </a:br>
            <a:endParaRPr lang="en-US" altLang="x-none" dirty="0">
              <a:cs typeface="Times New Roman" panose="02020603050405020304" pitchFamily="18" charset="0"/>
            </a:endParaRPr>
          </a:p>
        </p:txBody>
      </p:sp>
      <p:sp>
        <p:nvSpPr>
          <p:cNvPr id="51203" name="Rectangle 3"/>
          <p:cNvSpPr>
            <a:spLocks noGrp="1" noChangeArrowheads="1"/>
          </p:cNvSpPr>
          <p:nvPr>
            <p:ph type="body" idx="1"/>
          </p:nvPr>
        </p:nvSpPr>
        <p:spPr/>
        <p:txBody>
          <a:bodyPr/>
          <a:lstStyle/>
          <a:p>
            <a:pPr>
              <a:buNone/>
            </a:pPr>
            <a:r>
              <a:rPr lang="en-US" b="1" dirty="0">
                <a:latin typeface="Arial" pitchFamily="34" charset="0"/>
                <a:cs typeface="Times New Roman" pitchFamily="18" charset="0"/>
              </a:rPr>
              <a:t> </a:t>
            </a:r>
            <a:r>
              <a:rPr lang="en-GB" dirty="0">
                <a:latin typeface="Arial" pitchFamily="34" charset="0"/>
                <a:cs typeface="Times New Roman" pitchFamily="18" charset="0"/>
              </a:rPr>
              <a:t>There are numerous etiological factors that can cause the formation of metabolic alkalosis, and according to the mechanism of alkalosis formation, they are divided into two groups</a:t>
            </a:r>
            <a:r>
              <a:rPr lang="en-GB" dirty="0" smtClean="0">
                <a:latin typeface="Arial" pitchFamily="34" charset="0"/>
                <a:cs typeface="Times New Roman" pitchFamily="18" charset="0"/>
              </a:rPr>
              <a:t>:</a:t>
            </a:r>
          </a:p>
          <a:p>
            <a:pPr>
              <a:buNone/>
            </a:pPr>
            <a:r>
              <a:rPr lang="en-GB" dirty="0">
                <a:latin typeface="Arial" pitchFamily="34" charset="0"/>
                <a:cs typeface="Times New Roman" pitchFamily="18" charset="0"/>
              </a:rPr>
              <a:t>
-Factors that lead to the loss of acids from extracellular fluid
-Factors that increase the concentration of bicarbonate in extracellular fluid
</a:t>
            </a:r>
            <a:endParaRPr lang="sr-Cyrl-CS" dirty="0">
              <a:latin typeface="Arial" pitchFamily="34" charset="0"/>
              <a:cs typeface="Times New Roman" pitchFamily="18" charset="0"/>
            </a:endParaRPr>
          </a:p>
        </p:txBody>
      </p:sp>
      <p:cxnSp>
        <p:nvCxnSpPr>
          <p:cNvPr id="4" name="Straight Connector 3"/>
          <p:cNvCxnSpPr/>
          <p:nvPr/>
        </p:nvCxnSpPr>
        <p:spPr>
          <a:xfrm>
            <a:off x="838200" y="111622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body" idx="1"/>
          </p:nvPr>
        </p:nvSpPr>
        <p:spPr>
          <a:xfrm>
            <a:off x="404781" y="1664868"/>
            <a:ext cx="11797212" cy="5193132"/>
          </a:xfrm>
        </p:spPr>
        <p:txBody>
          <a:bodyPr>
            <a:normAutofit/>
          </a:bodyPr>
          <a:lstStyle/>
          <a:p>
            <a:pPr marL="0" indent="0">
              <a:buNone/>
            </a:pPr>
            <a:r>
              <a:rPr lang="en-GB" b="1" i="1" dirty="0">
                <a:latin typeface="Arial" pitchFamily="34" charset="0"/>
                <a:cs typeface="Times New Roman" pitchFamily="18" charset="0"/>
              </a:rPr>
              <a:t>Loss of acids from extracellular fluid can occur due to:
-</a:t>
            </a:r>
            <a:r>
              <a:rPr lang="en-GB" b="1" dirty="0">
                <a:latin typeface="Arial" pitchFamily="34" charset="0"/>
                <a:cs typeface="Times New Roman" pitchFamily="18" charset="0"/>
              </a:rPr>
              <a:t>loss of hydrochloric </a:t>
            </a:r>
            <a:r>
              <a:rPr lang="en-GB" b="1" dirty="0" smtClean="0">
                <a:latin typeface="Arial" pitchFamily="34" charset="0"/>
                <a:cs typeface="Times New Roman" pitchFamily="18" charset="0"/>
              </a:rPr>
              <a:t>acid </a:t>
            </a:r>
            <a:r>
              <a:rPr lang="en-GB" dirty="0" smtClean="0">
                <a:latin typeface="Arial" pitchFamily="34" charset="0"/>
                <a:cs typeface="Times New Roman" pitchFamily="18" charset="0"/>
              </a:rPr>
              <a:t>(vomiting)</a:t>
            </a:r>
            <a:r>
              <a:rPr lang="en-GB" b="1" dirty="0" smtClean="0">
                <a:latin typeface="Arial" pitchFamily="34" charset="0"/>
                <a:cs typeface="Times New Roman" pitchFamily="18" charset="0"/>
              </a:rPr>
              <a:t>         </a:t>
            </a:r>
            <a:r>
              <a:rPr lang="en-GB" dirty="0" smtClean="0">
                <a:latin typeface="Arial" pitchFamily="34" charset="0"/>
                <a:cs typeface="Times New Roman" pitchFamily="18" charset="0"/>
              </a:rPr>
              <a:t>secondary </a:t>
            </a:r>
            <a:r>
              <a:rPr lang="en-GB" dirty="0" err="1" smtClean="0">
                <a:latin typeface="Arial" pitchFamily="34" charset="0"/>
                <a:cs typeface="Times New Roman" pitchFamily="18" charset="0"/>
              </a:rPr>
              <a:t>hyperaldosteronism</a:t>
            </a:r>
            <a:r>
              <a:rPr lang="en-GB" dirty="0" smtClean="0">
                <a:latin typeface="Arial" pitchFamily="34" charset="0"/>
                <a:cs typeface="Times New Roman" pitchFamily="18" charset="0"/>
              </a:rPr>
              <a:t> </a:t>
            </a:r>
            <a:r>
              <a:rPr lang="en-GB" dirty="0">
                <a:latin typeface="Arial" pitchFamily="34" charset="0"/>
                <a:cs typeface="Times New Roman" pitchFamily="18" charset="0"/>
              </a:rPr>
              <a:t>
-</a:t>
            </a:r>
            <a:r>
              <a:rPr lang="en-GB" b="1" dirty="0">
                <a:latin typeface="Arial" pitchFamily="34" charset="0"/>
                <a:cs typeface="Times New Roman" pitchFamily="18" charset="0"/>
              </a:rPr>
              <a:t>loss of large amounts of extracellular </a:t>
            </a:r>
            <a:r>
              <a:rPr lang="en-GB" b="1" dirty="0" smtClean="0">
                <a:latin typeface="Arial" pitchFamily="34" charset="0"/>
                <a:cs typeface="Times New Roman" pitchFamily="18" charset="0"/>
              </a:rPr>
              <a:t>fluid      </a:t>
            </a:r>
            <a:r>
              <a:rPr lang="en-GB" dirty="0" smtClean="0">
                <a:latin typeface="Arial" pitchFamily="34" charset="0"/>
                <a:cs typeface="Times New Roman" pitchFamily="18" charset="0"/>
              </a:rPr>
              <a:t>secondary </a:t>
            </a:r>
            <a:r>
              <a:rPr lang="en-GB" dirty="0" err="1" smtClean="0">
                <a:latin typeface="Arial" pitchFamily="34" charset="0"/>
                <a:cs typeface="Times New Roman" pitchFamily="18" charset="0"/>
              </a:rPr>
              <a:t>hyperaldosteronism</a:t>
            </a:r>
            <a:r>
              <a:rPr lang="en-GB" dirty="0">
                <a:latin typeface="Arial" pitchFamily="34" charset="0"/>
                <a:cs typeface="Times New Roman" pitchFamily="18" charset="0"/>
              </a:rPr>
              <a:t>
</a:t>
            </a:r>
            <a:r>
              <a:rPr lang="en-GB" dirty="0" smtClean="0">
                <a:latin typeface="Arial" pitchFamily="34" charset="0"/>
                <a:cs typeface="Times New Roman" pitchFamily="18" charset="0"/>
              </a:rPr>
              <a:t>-</a:t>
            </a:r>
            <a:r>
              <a:rPr lang="en-GB" b="1" dirty="0" err="1" smtClean="0">
                <a:latin typeface="Arial" pitchFamily="34" charset="0"/>
                <a:cs typeface="Times New Roman" pitchFamily="18" charset="0"/>
              </a:rPr>
              <a:t>hypokalemia</a:t>
            </a:r>
            <a:r>
              <a:rPr lang="en-GB" dirty="0">
                <a:latin typeface="Arial" pitchFamily="34" charset="0"/>
                <a:cs typeface="Times New Roman" pitchFamily="18" charset="0"/>
              </a:rPr>
              <a:t>
-</a:t>
            </a:r>
            <a:r>
              <a:rPr lang="en-GB" b="1" dirty="0" err="1" smtClean="0">
                <a:latin typeface="Arial" pitchFamily="34" charset="0"/>
                <a:cs typeface="Times New Roman" pitchFamily="18" charset="0"/>
              </a:rPr>
              <a:t>hypercalcemia</a:t>
            </a:r>
            <a:r>
              <a:rPr lang="en-GB" b="1" dirty="0" smtClean="0">
                <a:latin typeface="Arial" pitchFamily="34" charset="0"/>
                <a:cs typeface="Times New Roman" pitchFamily="18" charset="0"/>
              </a:rPr>
              <a:t>       </a:t>
            </a:r>
            <a:r>
              <a:rPr lang="en-GB" dirty="0" smtClean="0">
                <a:latin typeface="Arial" pitchFamily="34" charset="0"/>
                <a:cs typeface="Times New Roman" pitchFamily="18" charset="0"/>
              </a:rPr>
              <a:t>stimulate excretion oh H+</a:t>
            </a:r>
            <a:r>
              <a:rPr lang="en-GB" dirty="0">
                <a:latin typeface="Arial" pitchFamily="34" charset="0"/>
                <a:cs typeface="Times New Roman" pitchFamily="18" charset="0"/>
              </a:rPr>
              <a:t>
-</a:t>
            </a:r>
            <a:r>
              <a:rPr lang="en-GB" b="1" dirty="0">
                <a:latin typeface="Arial" pitchFamily="34" charset="0"/>
                <a:cs typeface="Times New Roman" pitchFamily="18" charset="0"/>
              </a:rPr>
              <a:t>use of diuretics that do not save </a:t>
            </a:r>
            <a:r>
              <a:rPr lang="en-GB" b="1" dirty="0" smtClean="0">
                <a:latin typeface="Arial" pitchFamily="34" charset="0"/>
                <a:cs typeface="Times New Roman" pitchFamily="18" charset="0"/>
              </a:rPr>
              <a:t>potassium</a:t>
            </a:r>
            <a:r>
              <a:rPr lang="en-GB" dirty="0" smtClean="0">
                <a:latin typeface="Arial" pitchFamily="34" charset="0"/>
                <a:cs typeface="Times New Roman" pitchFamily="18" charset="0"/>
              </a:rPr>
              <a:t>       secondary </a:t>
            </a:r>
            <a:r>
              <a:rPr lang="en-GB" dirty="0" err="1" smtClean="0">
                <a:latin typeface="Arial" pitchFamily="34" charset="0"/>
                <a:cs typeface="Times New Roman" pitchFamily="18" charset="0"/>
              </a:rPr>
              <a:t>hyperaldosteronism</a:t>
            </a:r>
            <a:r>
              <a:rPr lang="en-GB" dirty="0" smtClean="0">
                <a:latin typeface="Arial" pitchFamily="34" charset="0"/>
                <a:cs typeface="Times New Roman" pitchFamily="18" charset="0"/>
              </a:rPr>
              <a:t> </a:t>
            </a:r>
            <a:r>
              <a:rPr lang="en-GB" dirty="0">
                <a:latin typeface="Arial" pitchFamily="34" charset="0"/>
                <a:cs typeface="Times New Roman" pitchFamily="18" charset="0"/>
              </a:rPr>
              <a:t>
</a:t>
            </a:r>
            <a:endParaRPr lang="en-US" dirty="0">
              <a:latin typeface="Arial" pitchFamily="34" charset="0"/>
            </a:endParaRPr>
          </a:p>
        </p:txBody>
      </p:sp>
      <p:cxnSp>
        <p:nvCxnSpPr>
          <p:cNvPr id="3" name="Straight Connector 2"/>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ight Arrow 4"/>
          <p:cNvSpPr/>
          <p:nvPr/>
        </p:nvSpPr>
        <p:spPr>
          <a:xfrm>
            <a:off x="7874000" y="3073400"/>
            <a:ext cx="365760" cy="4445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Right Arrow 5"/>
          <p:cNvSpPr/>
          <p:nvPr/>
        </p:nvSpPr>
        <p:spPr>
          <a:xfrm>
            <a:off x="6794500" y="2146300"/>
            <a:ext cx="365760" cy="4445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ight Arrow 6"/>
          <p:cNvSpPr/>
          <p:nvPr/>
        </p:nvSpPr>
        <p:spPr>
          <a:xfrm>
            <a:off x="3314700" y="4508500"/>
            <a:ext cx="365760" cy="4445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ight Arrow 7"/>
          <p:cNvSpPr/>
          <p:nvPr/>
        </p:nvSpPr>
        <p:spPr>
          <a:xfrm>
            <a:off x="8140700" y="4991100"/>
            <a:ext cx="365760" cy="4445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xfrm>
            <a:off x="164892" y="1638300"/>
            <a:ext cx="12165684" cy="5219700"/>
          </a:xfrm>
        </p:spPr>
        <p:txBody>
          <a:bodyPr>
            <a:normAutofit lnSpcReduction="10000"/>
          </a:bodyPr>
          <a:lstStyle/>
          <a:p>
            <a:pPr marL="0" indent="0">
              <a:buNone/>
            </a:pPr>
            <a:r>
              <a:rPr lang="sl-SI" b="1" i="1" dirty="0">
                <a:latin typeface="Arial" pitchFamily="34" charset="0"/>
              </a:rPr>
              <a:t>	</a:t>
            </a:r>
            <a:r>
              <a:rPr lang="en-GB" dirty="0">
                <a:latin typeface="Arial" pitchFamily="34" charset="0"/>
                <a:cs typeface="Times New Roman" pitchFamily="18" charset="0"/>
              </a:rPr>
              <a:t>The etiological factors that increase the concentration of bicarbonate in the extracellular fluid are</a:t>
            </a:r>
            <a:r>
              <a:rPr lang="en-GB" dirty="0" smtClean="0">
                <a:latin typeface="Arial" pitchFamily="34" charset="0"/>
                <a:cs typeface="Times New Roman" pitchFamily="18" charset="0"/>
              </a:rPr>
              <a:t>:</a:t>
            </a:r>
          </a:p>
          <a:p>
            <a:pPr marL="0" indent="0">
              <a:buNone/>
            </a:pPr>
            <a:r>
              <a:rPr lang="en-GB" dirty="0">
                <a:latin typeface="Arial" pitchFamily="34" charset="0"/>
                <a:cs typeface="Times New Roman" pitchFamily="18" charset="0"/>
              </a:rPr>
              <a:t>
-</a:t>
            </a:r>
            <a:r>
              <a:rPr lang="en-GB" b="1" dirty="0">
                <a:latin typeface="Arial" pitchFamily="34" charset="0"/>
                <a:cs typeface="Times New Roman" pitchFamily="18" charset="0"/>
              </a:rPr>
              <a:t>increased bicarbonate </a:t>
            </a:r>
            <a:r>
              <a:rPr lang="en-GB" b="1" dirty="0" smtClean="0">
                <a:latin typeface="Arial" pitchFamily="34" charset="0"/>
                <a:cs typeface="Times New Roman" pitchFamily="18" charset="0"/>
              </a:rPr>
              <a:t>intake </a:t>
            </a:r>
            <a:r>
              <a:rPr lang="en-GB" dirty="0" smtClean="0">
                <a:latin typeface="Arial" pitchFamily="34" charset="0"/>
                <a:cs typeface="Times New Roman" pitchFamily="18" charset="0"/>
              </a:rPr>
              <a:t>(antacids)</a:t>
            </a:r>
            <a:endParaRPr lang="en-GB" b="1" dirty="0" smtClean="0">
              <a:latin typeface="Arial" pitchFamily="34" charset="0"/>
              <a:cs typeface="Times New Roman" pitchFamily="18" charset="0"/>
            </a:endParaRPr>
          </a:p>
          <a:p>
            <a:pPr marL="0" indent="0">
              <a:buNone/>
            </a:pPr>
            <a:r>
              <a:rPr lang="en-GB" dirty="0">
                <a:latin typeface="Arial" pitchFamily="34" charset="0"/>
                <a:cs typeface="Times New Roman" pitchFamily="18" charset="0"/>
              </a:rPr>
              <a:t>
-</a:t>
            </a:r>
            <a:r>
              <a:rPr lang="en-GB" b="1" dirty="0">
                <a:latin typeface="Arial" pitchFamily="34" charset="0"/>
                <a:cs typeface="Times New Roman" pitchFamily="18" charset="0"/>
              </a:rPr>
              <a:t>increased activity of </a:t>
            </a:r>
            <a:r>
              <a:rPr lang="en-GB" b="1" dirty="0" err="1" smtClean="0">
                <a:latin typeface="Arial" pitchFamily="34" charset="0"/>
                <a:cs typeface="Times New Roman" pitchFamily="18" charset="0"/>
              </a:rPr>
              <a:t>mineralocorticoids</a:t>
            </a:r>
            <a:r>
              <a:rPr lang="en-GB" b="1" dirty="0" smtClean="0">
                <a:latin typeface="Arial" pitchFamily="34" charset="0"/>
                <a:cs typeface="Times New Roman" pitchFamily="18" charset="0"/>
              </a:rPr>
              <a:t>     </a:t>
            </a:r>
            <a:r>
              <a:rPr lang="en-US" dirty="0" smtClean="0"/>
              <a:t> primary </a:t>
            </a:r>
            <a:r>
              <a:rPr lang="en-US" dirty="0" err="1" smtClean="0"/>
              <a:t>hyperaldosteronism</a:t>
            </a:r>
            <a:r>
              <a:rPr lang="en-US" dirty="0" smtClean="0"/>
              <a:t> </a:t>
            </a:r>
          </a:p>
          <a:p>
            <a:pPr marL="0" indent="0">
              <a:buNone/>
            </a:pPr>
            <a:r>
              <a:rPr lang="en-GB" dirty="0">
                <a:latin typeface="Arial" pitchFamily="34" charset="0"/>
                <a:cs typeface="Times New Roman" pitchFamily="18" charset="0"/>
              </a:rPr>
              <a:t>
-</a:t>
            </a:r>
            <a:r>
              <a:rPr lang="en-GB" b="1" dirty="0">
                <a:latin typeface="Arial" pitchFamily="34" charset="0"/>
                <a:cs typeface="Times New Roman" pitchFamily="18" charset="0"/>
              </a:rPr>
              <a:t>oxidation of organic acid </a:t>
            </a:r>
            <a:r>
              <a:rPr lang="en-GB" b="1" dirty="0" smtClean="0">
                <a:latin typeface="Arial" pitchFamily="34" charset="0"/>
                <a:cs typeface="Times New Roman" pitchFamily="18" charset="0"/>
              </a:rPr>
              <a:t>salts</a:t>
            </a:r>
          </a:p>
          <a:p>
            <a:pPr marL="0" indent="0">
              <a:buNone/>
            </a:pPr>
            <a:r>
              <a:rPr lang="en-GB" dirty="0">
                <a:latin typeface="Arial" pitchFamily="34" charset="0"/>
                <a:cs typeface="Times New Roman" pitchFamily="18" charset="0"/>
              </a:rPr>
              <a:t>
-</a:t>
            </a:r>
            <a:r>
              <a:rPr lang="en-GB" b="1" dirty="0">
                <a:latin typeface="Arial" pitchFamily="34" charset="0"/>
                <a:cs typeface="Times New Roman" pitchFamily="18" charset="0"/>
              </a:rPr>
              <a:t>post hypercapnic alkalosis</a:t>
            </a:r>
            <a:r>
              <a:rPr lang="en-GB" dirty="0">
                <a:latin typeface="Arial" pitchFamily="34" charset="0"/>
                <a:cs typeface="Times New Roman" pitchFamily="18" charset="0"/>
              </a:rPr>
              <a:t>
</a:t>
            </a:r>
            <a:endParaRPr lang="sr-Cyrl-CS" dirty="0">
              <a:latin typeface="Arial" pitchFamily="34" charset="0"/>
              <a:cs typeface="Times New Roman" pitchFamily="18" charset="0"/>
            </a:endParaRPr>
          </a:p>
          <a:p>
            <a:pPr eaLnBrk="1" hangingPunct="1"/>
            <a:endParaRPr lang="en-US" dirty="0">
              <a:latin typeface="Arial" pitchFamily="34" charset="0"/>
            </a:endParaRPr>
          </a:p>
        </p:txBody>
      </p:sp>
      <p:cxnSp>
        <p:nvCxnSpPr>
          <p:cNvPr id="3" name="Straight Connector 2"/>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ight Arrow 4"/>
          <p:cNvSpPr/>
          <p:nvPr/>
        </p:nvSpPr>
        <p:spPr>
          <a:xfrm>
            <a:off x="7150100" y="3848100"/>
            <a:ext cx="365760" cy="4445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a:defRPr/>
            </a:pPr>
            <a:r>
              <a:rPr lang="en-GB" altLang="x-none" dirty="0"/>
              <a:t>The ratio of concentration of H</a:t>
            </a:r>
            <a:r>
              <a:rPr lang="en-GB" altLang="x-none" baseline="30000" dirty="0"/>
              <a:t>+</a:t>
            </a:r>
            <a:r>
              <a:rPr lang="en-GB" altLang="x-none" dirty="0"/>
              <a:t> ions and pH values
</a:t>
            </a:r>
            <a:endParaRPr lang="en-US" altLang="x-none" dirty="0"/>
          </a:p>
        </p:txBody>
      </p:sp>
      <p:sp>
        <p:nvSpPr>
          <p:cNvPr id="7171" name="Rectangle 3"/>
          <p:cNvSpPr>
            <a:spLocks noGrp="1" noChangeArrowheads="1"/>
          </p:cNvSpPr>
          <p:nvPr>
            <p:ph type="body" idx="1"/>
          </p:nvPr>
        </p:nvSpPr>
        <p:spPr>
          <a:xfrm>
            <a:off x="864326" y="2156551"/>
            <a:ext cx="10515600" cy="4351338"/>
          </a:xfrm>
        </p:spPr>
        <p:txBody>
          <a:bodyPr/>
          <a:lstStyle/>
          <a:p>
            <a:r>
              <a:rPr lang="en-GB" dirty="0">
                <a:latin typeface="Arial" pitchFamily="34" charset="0"/>
              </a:rPr>
              <a:t>The pH value decreases if the concentration of hydrogen ions increases and, conversely, the pH value increases if the concentration of hydrogen ions decreases. </a:t>
            </a:r>
            <a:endParaRPr lang="en-GB" dirty="0" smtClean="0">
              <a:latin typeface="Arial" pitchFamily="34" charset="0"/>
            </a:endParaRPr>
          </a:p>
          <a:p>
            <a:pPr>
              <a:buNone/>
            </a:pPr>
            <a:endParaRPr lang="en-GB" dirty="0" smtClean="0">
              <a:latin typeface="Arial" pitchFamily="34" charset="0"/>
            </a:endParaRPr>
          </a:p>
          <a:p>
            <a:r>
              <a:rPr lang="en-GB" dirty="0" smtClean="0">
                <a:latin typeface="Arial" pitchFamily="34" charset="0"/>
              </a:rPr>
              <a:t>In </a:t>
            </a:r>
            <a:r>
              <a:rPr lang="en-GB" dirty="0">
                <a:latin typeface="Arial" pitchFamily="34" charset="0"/>
              </a:rPr>
              <a:t>other words, the more acidic a solution is, the higher the concentration of H + ions and has a lower pH value.</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68235" y="347708"/>
            <a:ext cx="10515600" cy="1325563"/>
          </a:xfrm>
        </p:spPr>
        <p:txBody>
          <a:bodyPr>
            <a:normAutofit/>
          </a:bodyPr>
          <a:lstStyle/>
          <a:p>
            <a:pPr>
              <a:defRPr/>
            </a:pPr>
            <a:r>
              <a:rPr lang="en-GB" altLang="x-none" b="1" dirty="0">
                <a:cs typeface="Times New Roman" panose="02020603050405020304" pitchFamily="18" charset="0"/>
              </a:rPr>
              <a:t>Clinical consequences of metabolic alkalosis 
</a:t>
            </a:r>
            <a:endParaRPr lang="en-US" altLang="x-none" dirty="0"/>
          </a:p>
        </p:txBody>
      </p:sp>
      <p:sp>
        <p:nvSpPr>
          <p:cNvPr id="54275" name="Rectangle 3"/>
          <p:cNvSpPr>
            <a:spLocks noGrp="1" noChangeArrowheads="1"/>
          </p:cNvSpPr>
          <p:nvPr>
            <p:ph type="body" idx="1"/>
          </p:nvPr>
        </p:nvSpPr>
        <p:spPr>
          <a:xfrm>
            <a:off x="609600" y="1981200"/>
            <a:ext cx="11074400" cy="4114800"/>
          </a:xfrm>
        </p:spPr>
        <p:txBody>
          <a:bodyPr>
            <a:normAutofit lnSpcReduction="10000"/>
          </a:bodyPr>
          <a:lstStyle/>
          <a:p>
            <a:pPr marL="519113" indent="-457200"/>
            <a:r>
              <a:rPr lang="en-GB" dirty="0">
                <a:latin typeface="Arial" pitchFamily="34" charset="0"/>
                <a:cs typeface="Times New Roman" pitchFamily="18" charset="0"/>
              </a:rPr>
              <a:t>A large number of symptoms and signs (weakness, muscle cramps, hyperreflexia, etc.) are actually due to the very cause of metabolic alkalosis, while others are a consequence of accompanying phenomena (hypovolemia, </a:t>
            </a:r>
            <a:r>
              <a:rPr lang="en-GB" dirty="0" err="1">
                <a:latin typeface="Arial" pitchFamily="34" charset="0"/>
                <a:cs typeface="Times New Roman" pitchFamily="18" charset="0"/>
              </a:rPr>
              <a:t>hypokalemia</a:t>
            </a:r>
            <a:r>
              <a:rPr lang="en-GB" dirty="0">
                <a:latin typeface="Arial" pitchFamily="34" charset="0"/>
                <a:cs typeface="Times New Roman" pitchFamily="18" charset="0"/>
              </a:rPr>
              <a:t>, etc.). 
</a:t>
            </a:r>
            <a:r>
              <a:rPr lang="en-GB" b="1" dirty="0">
                <a:latin typeface="Arial" pitchFamily="34" charset="0"/>
                <a:cs typeface="Times New Roman" pitchFamily="18" charset="0"/>
              </a:rPr>
              <a:t>Metabolic alkalosis itself results in:</a:t>
            </a:r>
            <a:r>
              <a:rPr lang="en-GB" dirty="0">
                <a:latin typeface="Arial" pitchFamily="34" charset="0"/>
                <a:cs typeface="Times New Roman" pitchFamily="18" charset="0"/>
              </a:rPr>
              <a:t>
</a:t>
            </a:r>
            <a:r>
              <a:rPr lang="en-GB" dirty="0" smtClean="0">
                <a:latin typeface="Arial" pitchFamily="34" charset="0"/>
                <a:cs typeface="Times New Roman" pitchFamily="18" charset="0"/>
              </a:rPr>
              <a:t>change </a:t>
            </a:r>
            <a:r>
              <a:rPr lang="en-GB" dirty="0">
                <a:latin typeface="Arial" pitchFamily="34" charset="0"/>
                <a:cs typeface="Times New Roman" pitchFamily="18" charset="0"/>
              </a:rPr>
              <a:t>in blood flow through individual vascular </a:t>
            </a:r>
            <a:r>
              <a:rPr lang="en-GB" dirty="0" smtClean="0">
                <a:latin typeface="Arial" pitchFamily="34" charset="0"/>
                <a:cs typeface="Times New Roman" pitchFamily="18" charset="0"/>
              </a:rPr>
              <a:t>troughs</a:t>
            </a:r>
            <a:r>
              <a:rPr lang="en-GB" dirty="0">
                <a:latin typeface="Arial" pitchFamily="34" charset="0"/>
                <a:cs typeface="Times New Roman" pitchFamily="18" charset="0"/>
              </a:rPr>
              <a:t>
</a:t>
            </a:r>
            <a:r>
              <a:rPr lang="en-GB" dirty="0" smtClean="0">
                <a:latin typeface="Arial" pitchFamily="34" charset="0"/>
                <a:cs typeface="Times New Roman" pitchFamily="18" charset="0"/>
              </a:rPr>
              <a:t>increase </a:t>
            </a:r>
            <a:r>
              <a:rPr lang="en-GB" dirty="0">
                <a:latin typeface="Arial" pitchFamily="34" charset="0"/>
                <a:cs typeface="Times New Roman" pitchFamily="18" charset="0"/>
              </a:rPr>
              <a:t>in oxygen affinity for </a:t>
            </a:r>
            <a:r>
              <a:rPr lang="en-GB" dirty="0" err="1" smtClean="0">
                <a:latin typeface="Arial" pitchFamily="34" charset="0"/>
                <a:cs typeface="Times New Roman" pitchFamily="18" charset="0"/>
              </a:rPr>
              <a:t>hemoglobin</a:t>
            </a:r>
            <a:r>
              <a:rPr lang="en-GB" dirty="0">
                <a:latin typeface="Arial" pitchFamily="34" charset="0"/>
                <a:cs typeface="Times New Roman" pitchFamily="18" charset="0"/>
              </a:rPr>
              <a:t>
</a:t>
            </a:r>
            <a:r>
              <a:rPr lang="en-GB" dirty="0" smtClean="0">
                <a:latin typeface="Arial" pitchFamily="34" charset="0"/>
                <a:cs typeface="Times New Roman" pitchFamily="18" charset="0"/>
              </a:rPr>
              <a:t>decrease </a:t>
            </a:r>
            <a:r>
              <a:rPr lang="en-GB" dirty="0">
                <a:latin typeface="Arial" pitchFamily="34" charset="0"/>
                <a:cs typeface="Times New Roman" pitchFamily="18" charset="0"/>
              </a:rPr>
              <a:t>in the concentration of ionized calcium 
</a:t>
            </a:r>
            <a:r>
              <a:rPr lang="en-GB" dirty="0" smtClean="0">
                <a:latin typeface="Arial" pitchFamily="34" charset="0"/>
                <a:cs typeface="Times New Roman" pitchFamily="18" charset="0"/>
              </a:rPr>
              <a:t>increase </a:t>
            </a:r>
            <a:r>
              <a:rPr lang="en-GB" dirty="0">
                <a:latin typeface="Arial" pitchFamily="34" charset="0"/>
                <a:cs typeface="Times New Roman" pitchFamily="18" charset="0"/>
              </a:rPr>
              <a:t>in glycolysis.</a:t>
            </a:r>
            <a:endParaRPr lang="en-US" sz="2400" dirty="0">
              <a:latin typeface="Arial" pitchFamily="34" charset="0"/>
            </a:endParaRPr>
          </a:p>
        </p:txBody>
      </p:sp>
      <p:cxnSp>
        <p:nvCxnSpPr>
          <p:cNvPr id="4" name="Straight Connector 3"/>
          <p:cNvCxnSpPr/>
          <p:nvPr/>
        </p:nvCxnSpPr>
        <p:spPr>
          <a:xfrm>
            <a:off x="637903" y="1316525"/>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117600" y="342900"/>
            <a:ext cx="10363200" cy="762000"/>
          </a:xfrm>
        </p:spPr>
        <p:txBody>
          <a:bodyPr>
            <a:normAutofit fontScale="90000"/>
          </a:bodyPr>
          <a:lstStyle/>
          <a:p>
            <a:pPr>
              <a:defRPr/>
            </a:pPr>
            <a:r>
              <a:rPr lang="en-GB" altLang="x-none" b="1" dirty="0">
                <a:cs typeface="Times New Roman" panose="02020603050405020304" pitchFamily="18" charset="0"/>
              </a:rPr>
              <a:t>Change in blood flow
</a:t>
            </a:r>
            <a:endParaRPr lang="en-US" altLang="x-none" b="1" dirty="0">
              <a:cs typeface="Times New Roman" panose="02020603050405020304" pitchFamily="18" charset="0"/>
            </a:endParaRPr>
          </a:p>
        </p:txBody>
      </p:sp>
      <p:sp>
        <p:nvSpPr>
          <p:cNvPr id="55299" name="Rectangle 3"/>
          <p:cNvSpPr>
            <a:spLocks noGrp="1" noChangeArrowheads="1"/>
          </p:cNvSpPr>
          <p:nvPr>
            <p:ph type="body" idx="1"/>
          </p:nvPr>
        </p:nvSpPr>
        <p:spPr>
          <a:xfrm>
            <a:off x="719908" y="1611086"/>
            <a:ext cx="11074400" cy="4114800"/>
          </a:xfrm>
        </p:spPr>
        <p:txBody>
          <a:bodyPr>
            <a:normAutofit lnSpcReduction="10000"/>
          </a:bodyPr>
          <a:lstStyle/>
          <a:p>
            <a:r>
              <a:rPr lang="en-GB" dirty="0">
                <a:latin typeface="Arial" pitchFamily="34" charset="0"/>
                <a:cs typeface="Times New Roman" pitchFamily="18" charset="0"/>
              </a:rPr>
              <a:t>Unlike acidosis, alkalosis leads to </a:t>
            </a:r>
            <a:r>
              <a:rPr lang="en-GB" b="1" dirty="0">
                <a:latin typeface="Arial" pitchFamily="34" charset="0"/>
                <a:cs typeface="Times New Roman" pitchFamily="18" charset="0"/>
              </a:rPr>
              <a:t>vasoconstriction of cerebral vessels</a:t>
            </a:r>
            <a:r>
              <a:rPr lang="en-GB" dirty="0">
                <a:latin typeface="Arial" pitchFamily="34" charset="0"/>
                <a:cs typeface="Times New Roman" pitchFamily="18" charset="0"/>
              </a:rPr>
              <a:t> and vasodilation of blood vessels of the lungs. 
The result is a decrease in cerebral circulation (a decrease in pCO2 to 20 mmHg leads to a reduction in cerebral flow of 35-40%) with the emergence of disorders of consciousness, and in severe forms of metabolic alkalosis and the formation of convulsions. </a:t>
            </a:r>
            <a:endParaRPr lang="sl-SI" sz="2800" dirty="0">
              <a:latin typeface="Arial" pitchFamily="34" charset="0"/>
            </a:endParaRPr>
          </a:p>
          <a:p>
            <a:r>
              <a:rPr lang="en-GB" dirty="0">
                <a:latin typeface="Arial" pitchFamily="34" charset="0"/>
                <a:cs typeface="Times New Roman" pitchFamily="18" charset="0"/>
              </a:rPr>
              <a:t>Alkalosis results in a </a:t>
            </a:r>
            <a:r>
              <a:rPr lang="en-GB" b="1" dirty="0">
                <a:latin typeface="Arial" pitchFamily="34" charset="0"/>
                <a:cs typeface="Times New Roman" pitchFamily="18" charset="0"/>
              </a:rPr>
              <a:t>negative inotropic effect </a:t>
            </a:r>
            <a:r>
              <a:rPr lang="en-GB" dirty="0">
                <a:latin typeface="Arial" pitchFamily="34" charset="0"/>
                <a:cs typeface="Times New Roman" pitchFamily="18" charset="0"/>
              </a:rPr>
              <a:t>on the heart, a decrease in coronary circulation, which, along with an increased </a:t>
            </a:r>
            <a:r>
              <a:rPr lang="en-GB" dirty="0" err="1">
                <a:latin typeface="Arial" pitchFamily="34" charset="0"/>
                <a:cs typeface="Times New Roman" pitchFamily="18" charset="0"/>
              </a:rPr>
              <a:t>hemoglobin</a:t>
            </a:r>
            <a:r>
              <a:rPr lang="en-GB" dirty="0">
                <a:latin typeface="Arial" pitchFamily="34" charset="0"/>
                <a:cs typeface="Times New Roman" pitchFamily="18" charset="0"/>
              </a:rPr>
              <a:t> affinity for oxygen, results in </a:t>
            </a:r>
            <a:r>
              <a:rPr lang="en-GB" b="1" dirty="0">
                <a:latin typeface="Arial" pitchFamily="34" charset="0"/>
                <a:cs typeface="Times New Roman" pitchFamily="18" charset="0"/>
              </a:rPr>
              <a:t>myocardial ischemia</a:t>
            </a:r>
            <a:r>
              <a:rPr lang="en-GB" dirty="0">
                <a:latin typeface="Arial" pitchFamily="34" charset="0"/>
                <a:cs typeface="Times New Roman" pitchFamily="18" charset="0"/>
              </a:rPr>
              <a:t>. The result may be cardiac arrhythmias (e.g. atrial tachycardia).</a:t>
            </a:r>
            <a:endParaRPr lang="en-US" sz="2800" dirty="0">
              <a:latin typeface="Arial" pitchFamily="34" charset="0"/>
            </a:endParaRPr>
          </a:p>
        </p:txBody>
      </p:sp>
      <p:cxnSp>
        <p:nvCxnSpPr>
          <p:cNvPr id="4" name="Straight Connector 3"/>
          <p:cNvCxnSpPr/>
          <p:nvPr/>
        </p:nvCxnSpPr>
        <p:spPr>
          <a:xfrm>
            <a:off x="1125583" y="1003016"/>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body" idx="1"/>
          </p:nvPr>
        </p:nvSpPr>
        <p:spPr>
          <a:xfrm>
            <a:off x="986971" y="2098766"/>
            <a:ext cx="10363200" cy="4114800"/>
          </a:xfrm>
        </p:spPr>
        <p:txBody>
          <a:bodyPr/>
          <a:lstStyle/>
          <a:p>
            <a:r>
              <a:rPr lang="en-GB" b="1" i="1" dirty="0">
                <a:latin typeface="Arial" pitchFamily="34" charset="0"/>
                <a:cs typeface="Times New Roman" pitchFamily="18" charset="0"/>
              </a:rPr>
              <a:t>Increase in oxygen affinity for </a:t>
            </a:r>
            <a:r>
              <a:rPr lang="en-GB" b="1" i="1" dirty="0" err="1">
                <a:latin typeface="Arial" pitchFamily="34" charset="0"/>
                <a:cs typeface="Times New Roman" pitchFamily="18" charset="0"/>
              </a:rPr>
              <a:t>hemoglobin</a:t>
            </a:r>
            <a:r>
              <a:rPr lang="en-GB" i="1" dirty="0">
                <a:latin typeface="Arial" pitchFamily="34" charset="0"/>
                <a:cs typeface="Times New Roman" pitchFamily="18" charset="0"/>
              </a:rPr>
              <a:t>. During alkalosis, the </a:t>
            </a:r>
            <a:r>
              <a:rPr lang="en-GB" i="1" dirty="0" err="1">
                <a:latin typeface="Arial" pitchFamily="34" charset="0"/>
                <a:cs typeface="Times New Roman" pitchFamily="18" charset="0"/>
              </a:rPr>
              <a:t>hemoglobin</a:t>
            </a:r>
            <a:r>
              <a:rPr lang="en-GB" i="1" dirty="0">
                <a:latin typeface="Arial" pitchFamily="34" charset="0"/>
                <a:cs typeface="Times New Roman" pitchFamily="18" charset="0"/>
              </a:rPr>
              <a:t>-oxygen dissociation curve is shifted to the right, making it difficult to give oxygen to the tissues. In this way, </a:t>
            </a:r>
            <a:r>
              <a:rPr lang="en-GB" i="1" dirty="0" err="1">
                <a:latin typeface="Arial" pitchFamily="34" charset="0"/>
                <a:cs typeface="Times New Roman" pitchFamily="18" charset="0"/>
              </a:rPr>
              <a:t>favorable</a:t>
            </a:r>
            <a:r>
              <a:rPr lang="en-GB" i="1" dirty="0">
                <a:latin typeface="Arial" pitchFamily="34" charset="0"/>
                <a:cs typeface="Times New Roman" pitchFamily="18" charset="0"/>
              </a:rPr>
              <a:t> conditions are created for </a:t>
            </a:r>
            <a:r>
              <a:rPr lang="en-GB" b="1" i="1" dirty="0">
                <a:latin typeface="Arial" pitchFamily="34" charset="0"/>
                <a:cs typeface="Times New Roman" pitchFamily="18" charset="0"/>
              </a:rPr>
              <a:t>tissue hypoxia</a:t>
            </a:r>
            <a:r>
              <a:rPr lang="en-GB" i="1" dirty="0" smtClean="0">
                <a:latin typeface="Arial" pitchFamily="34" charset="0"/>
                <a:cs typeface="Times New Roman" pitchFamily="18" charset="0"/>
              </a:rPr>
              <a:t>.</a:t>
            </a:r>
          </a:p>
          <a:p>
            <a:endParaRPr lang="en-GB" b="1" i="1" dirty="0" smtClean="0">
              <a:latin typeface="Arial" pitchFamily="34" charset="0"/>
              <a:cs typeface="Times New Roman" pitchFamily="18" charset="0"/>
            </a:endParaRPr>
          </a:p>
          <a:p>
            <a:r>
              <a:rPr lang="en-GB" b="1" i="1" dirty="0" smtClean="0">
                <a:latin typeface="Arial" pitchFamily="34" charset="0"/>
                <a:cs typeface="Times New Roman" pitchFamily="18" charset="0"/>
              </a:rPr>
              <a:t>The </a:t>
            </a:r>
            <a:r>
              <a:rPr lang="en-GB" b="1" i="1" dirty="0">
                <a:latin typeface="Arial" pitchFamily="34" charset="0"/>
                <a:cs typeface="Times New Roman" pitchFamily="18" charset="0"/>
              </a:rPr>
              <a:t>rise of glycolysis. </a:t>
            </a:r>
            <a:r>
              <a:rPr lang="en-GB" i="1" dirty="0">
                <a:latin typeface="Arial" pitchFamily="34" charset="0"/>
                <a:cs typeface="Times New Roman" pitchFamily="18" charset="0"/>
              </a:rPr>
              <a:t>During alkalosis, there is an increase in glycolysis (an increase in pyruvate and lactate). </a:t>
            </a:r>
            <a:endParaRPr lang="en-US" sz="2800" dirty="0">
              <a:latin typeface="Arial" pitchFamily="34" charset="0"/>
            </a:endParaRPr>
          </a:p>
        </p:txBody>
      </p:sp>
      <p:cxnSp>
        <p:nvCxnSpPr>
          <p:cNvPr id="3" name="Straight Connector 2"/>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body" idx="1"/>
          </p:nvPr>
        </p:nvSpPr>
        <p:spPr>
          <a:xfrm>
            <a:off x="1016000" y="1828800"/>
            <a:ext cx="10363200" cy="4114800"/>
          </a:xfrm>
        </p:spPr>
        <p:txBody>
          <a:bodyPr/>
          <a:lstStyle/>
          <a:p>
            <a:r>
              <a:rPr lang="en-GB" b="1" i="1" dirty="0">
                <a:latin typeface="Arial" pitchFamily="34" charset="0"/>
                <a:cs typeface="Times New Roman" pitchFamily="18" charset="0"/>
              </a:rPr>
              <a:t>Reduction of ionized calcium fraction. </a:t>
            </a:r>
            <a:r>
              <a:rPr lang="en-GB" i="1" dirty="0">
                <a:latin typeface="Arial" pitchFamily="34" charset="0"/>
                <a:cs typeface="Times New Roman" pitchFamily="18" charset="0"/>
              </a:rPr>
              <a:t>Alkalosis itself leads to a decrease in the ionized calcium fraction, so symptoms and signs of </a:t>
            </a:r>
            <a:r>
              <a:rPr lang="en-GB" i="1" dirty="0" err="1">
                <a:latin typeface="Arial" pitchFamily="34" charset="0"/>
                <a:cs typeface="Times New Roman" pitchFamily="18" charset="0"/>
              </a:rPr>
              <a:t>hypocalcemia</a:t>
            </a:r>
            <a:r>
              <a:rPr lang="en-GB" i="1" dirty="0">
                <a:latin typeface="Arial" pitchFamily="34" charset="0"/>
                <a:cs typeface="Times New Roman" pitchFamily="18" charset="0"/>
              </a:rPr>
              <a:t> can manifest. As the manifestation of symptoms of </a:t>
            </a:r>
            <a:r>
              <a:rPr lang="en-GB" i="1" dirty="0" err="1">
                <a:latin typeface="Arial" pitchFamily="34" charset="0"/>
                <a:cs typeface="Times New Roman" pitchFamily="18" charset="0"/>
              </a:rPr>
              <a:t>hypocalcemia</a:t>
            </a:r>
            <a:r>
              <a:rPr lang="en-GB" i="1" dirty="0">
                <a:latin typeface="Arial" pitchFamily="34" charset="0"/>
                <a:cs typeface="Times New Roman" pitchFamily="18" charset="0"/>
              </a:rPr>
              <a:t> is hampered by </a:t>
            </a:r>
            <a:r>
              <a:rPr lang="en-GB" i="1" dirty="0" err="1">
                <a:latin typeface="Arial" pitchFamily="34" charset="0"/>
                <a:cs typeface="Times New Roman" pitchFamily="18" charset="0"/>
              </a:rPr>
              <a:t>hypokalemia</a:t>
            </a:r>
            <a:r>
              <a:rPr lang="en-GB" i="1" dirty="0">
                <a:latin typeface="Arial" pitchFamily="34" charset="0"/>
                <a:cs typeface="Times New Roman" pitchFamily="18" charset="0"/>
              </a:rPr>
              <a:t>, which often accompanies metabolic </a:t>
            </a:r>
            <a:r>
              <a:rPr lang="en-GB" i="1" dirty="0" smtClean="0">
                <a:latin typeface="Arial" pitchFamily="34" charset="0"/>
                <a:cs typeface="Times New Roman" pitchFamily="18" charset="0"/>
              </a:rPr>
              <a:t>alkalosis </a:t>
            </a:r>
            <a:r>
              <a:rPr lang="en-GB" i="1" dirty="0">
                <a:latin typeface="Arial" pitchFamily="34" charset="0"/>
                <a:cs typeface="Times New Roman" pitchFamily="18" charset="0"/>
              </a:rPr>
              <a:t>(and vice versa), signs of severe </a:t>
            </a:r>
            <a:r>
              <a:rPr lang="en-GB" i="1" dirty="0" err="1">
                <a:latin typeface="Arial" pitchFamily="34" charset="0"/>
                <a:cs typeface="Times New Roman" pitchFamily="18" charset="0"/>
              </a:rPr>
              <a:t>hypocalcemia</a:t>
            </a:r>
            <a:r>
              <a:rPr lang="en-GB" i="1" dirty="0">
                <a:latin typeface="Arial" pitchFamily="34" charset="0"/>
                <a:cs typeface="Times New Roman" pitchFamily="18" charset="0"/>
              </a:rPr>
              <a:t> are less commonly seen (carpopedal spasms and </a:t>
            </a:r>
            <a:r>
              <a:rPr lang="en-GB" i="1" dirty="0" err="1">
                <a:latin typeface="Arial" pitchFamily="34" charset="0"/>
                <a:cs typeface="Times New Roman" pitchFamily="18" charset="0"/>
              </a:rPr>
              <a:t>tetania</a:t>
            </a:r>
            <a:r>
              <a:rPr lang="en-GB" i="1" dirty="0">
                <a:latin typeface="Arial" pitchFamily="34" charset="0"/>
                <a:cs typeface="Times New Roman" pitchFamily="18" charset="0"/>
              </a:rPr>
              <a:t>).  </a:t>
            </a:r>
            <a:endParaRPr lang="sr-Cyrl-CS" sz="2800" dirty="0">
              <a:latin typeface="Arial" pitchFamily="34" charset="0"/>
              <a:cs typeface="Times New Roman" pitchFamily="18" charset="0"/>
            </a:endParaRPr>
          </a:p>
        </p:txBody>
      </p:sp>
      <p:sp>
        <p:nvSpPr>
          <p:cNvPr id="57347" name="AutoShape 3">
            <a:hlinkClick r:id="rId2" action="ppaction://hlinksldjump" highlightClick="1"/>
          </p:cNvPr>
          <p:cNvSpPr>
            <a:spLocks noChangeArrowheads="1"/>
          </p:cNvSpPr>
          <p:nvPr/>
        </p:nvSpPr>
        <p:spPr bwMode="auto">
          <a:xfrm>
            <a:off x="10058400" y="5486400"/>
            <a:ext cx="914400" cy="228600"/>
          </a:xfrm>
          <a:prstGeom prst="actionButtonForwardNext">
            <a:avLst/>
          </a:prstGeom>
          <a:solidFill>
            <a:schemeClr val="hlink"/>
          </a:solidFill>
          <a:ln w="9525">
            <a:solidFill>
              <a:schemeClr val="tx1"/>
            </a:solidFill>
            <a:miter lim="800000"/>
            <a:headEnd/>
            <a:tailEnd/>
          </a:ln>
          <a:effectLst/>
        </p:spPr>
        <p:txBody>
          <a:bodyPr wrap="none" anchor="ctr"/>
          <a:lstStyle/>
          <a:p>
            <a:pPr eaLnBrk="1" hangingPunct="1"/>
            <a:endParaRPr lang="en-US"/>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914400" y="876300"/>
            <a:ext cx="10363200" cy="609600"/>
          </a:xfrm>
        </p:spPr>
        <p:txBody>
          <a:bodyPr>
            <a:normAutofit fontScale="90000"/>
          </a:bodyPr>
          <a:lstStyle/>
          <a:p>
            <a:pPr>
              <a:defRPr/>
            </a:pPr>
            <a:r>
              <a:rPr lang="en-GB" altLang="x-none" b="1" dirty="0"/>
              <a:t>RESPIRATORY ALKALOSIS
</a:t>
            </a:r>
            <a:endParaRPr lang="en-US" altLang="x-none" b="1" dirty="0"/>
          </a:p>
        </p:txBody>
      </p:sp>
      <p:sp>
        <p:nvSpPr>
          <p:cNvPr id="58371" name="Rectangle 3"/>
          <p:cNvSpPr>
            <a:spLocks noGrp="1" noChangeArrowheads="1"/>
          </p:cNvSpPr>
          <p:nvPr>
            <p:ph type="body" idx="1"/>
          </p:nvPr>
        </p:nvSpPr>
        <p:spPr/>
        <p:txBody>
          <a:bodyPr/>
          <a:lstStyle/>
          <a:p>
            <a:pPr>
              <a:buNone/>
            </a:pPr>
            <a:r>
              <a:rPr lang="sl-SI" b="1" i="1" dirty="0">
                <a:latin typeface="Arial" pitchFamily="34" charset="0"/>
              </a:rPr>
              <a:t>	</a:t>
            </a:r>
            <a:r>
              <a:rPr lang="en-GB" b="1" i="1" dirty="0">
                <a:latin typeface="Arial" pitchFamily="34" charset="0"/>
              </a:rPr>
              <a:t>	Respiratory alkalosis </a:t>
            </a:r>
            <a:r>
              <a:rPr lang="en-GB" i="1" dirty="0">
                <a:latin typeface="Arial" pitchFamily="34" charset="0"/>
              </a:rPr>
              <a:t>is such a disorder of acid-base balance in which increased alveolar ventilation leads to a decrease in pCO2 (</a:t>
            </a:r>
            <a:r>
              <a:rPr lang="en-GB" i="1" dirty="0" err="1">
                <a:latin typeface="Arial" pitchFamily="34" charset="0"/>
              </a:rPr>
              <a:t>hypocapnia</a:t>
            </a:r>
            <a:r>
              <a:rPr lang="en-GB" i="1" dirty="0" smtClean="0">
                <a:latin typeface="Arial" pitchFamily="34" charset="0"/>
              </a:rPr>
              <a:t>), </a:t>
            </a:r>
            <a:r>
              <a:rPr lang="en-GB" i="1" dirty="0">
                <a:latin typeface="Arial" pitchFamily="34" charset="0"/>
              </a:rPr>
              <a:t>consequently a decrease in the level of bicarbonate, and an increase in the pH value </a:t>
            </a:r>
            <a:r>
              <a:rPr lang="en-GB" b="1" i="1" dirty="0" smtClean="0">
                <a:latin typeface="Arial" pitchFamily="34" charset="0"/>
                <a:cs typeface="Times New Roman" pitchFamily="18" charset="0"/>
              </a:rPr>
              <a:t>(above 7.45)</a:t>
            </a:r>
            <a:r>
              <a:rPr lang="en-GB" i="1" dirty="0" smtClean="0">
                <a:latin typeface="Arial" pitchFamily="34" charset="0"/>
              </a:rPr>
              <a:t>of </a:t>
            </a:r>
            <a:r>
              <a:rPr lang="en-GB" i="1" dirty="0">
                <a:latin typeface="Arial" pitchFamily="34" charset="0"/>
              </a:rPr>
              <a:t>the blood.</a:t>
            </a:r>
            <a:r>
              <a:rPr lang="en-GB" b="1" i="1" dirty="0">
                <a:latin typeface="Arial" pitchFamily="34" charset="0"/>
              </a:rPr>
              <a:t>
</a:t>
            </a:r>
            <a:endParaRPr lang="en-US" b="1" dirty="0">
              <a:latin typeface="Arial" pitchFamily="34" charset="0"/>
            </a:endParaRPr>
          </a:p>
        </p:txBody>
      </p:sp>
      <p:cxnSp>
        <p:nvCxnSpPr>
          <p:cNvPr id="4" name="Straight Connector 3"/>
          <p:cNvCxnSpPr/>
          <p:nvPr/>
        </p:nvCxnSpPr>
        <p:spPr>
          <a:xfrm>
            <a:off x="1003663" y="1499405"/>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body" idx="1"/>
          </p:nvPr>
        </p:nvSpPr>
        <p:spPr/>
        <p:txBody>
          <a:bodyPr/>
          <a:lstStyle/>
          <a:p>
            <a:r>
              <a:rPr lang="en-GB" b="1" dirty="0">
                <a:latin typeface="Arial" pitchFamily="34" charset="0"/>
                <a:cs typeface="Times New Roman" pitchFamily="18" charset="0"/>
              </a:rPr>
              <a:t>acute respiratory alkalosis </a:t>
            </a:r>
            <a:r>
              <a:rPr lang="en-GB" dirty="0">
                <a:latin typeface="Arial" pitchFamily="34" charset="0"/>
                <a:cs typeface="Times New Roman" pitchFamily="18" charset="0"/>
              </a:rPr>
              <a:t>is the most common form, occurring due to an increase in alveolar ventilation (it can also develop in healthy people) </a:t>
            </a:r>
            <a:endParaRPr lang="en-GB" dirty="0" smtClean="0">
              <a:latin typeface="Arial" pitchFamily="34" charset="0"/>
              <a:cs typeface="Times New Roman" pitchFamily="18" charset="0"/>
            </a:endParaRPr>
          </a:p>
          <a:p>
            <a:endParaRPr lang="en-GB" b="1" dirty="0" smtClean="0">
              <a:latin typeface="Arial" pitchFamily="34" charset="0"/>
              <a:cs typeface="Times New Roman" pitchFamily="18" charset="0"/>
            </a:endParaRPr>
          </a:p>
          <a:p>
            <a:r>
              <a:rPr lang="en-GB" b="1" dirty="0" smtClean="0">
                <a:latin typeface="Arial" pitchFamily="34" charset="0"/>
                <a:cs typeface="Times New Roman" pitchFamily="18" charset="0"/>
              </a:rPr>
              <a:t>chronic </a:t>
            </a:r>
            <a:r>
              <a:rPr lang="en-GB" b="1" dirty="0">
                <a:latin typeface="Arial" pitchFamily="34" charset="0"/>
                <a:cs typeface="Times New Roman" pitchFamily="18" charset="0"/>
              </a:rPr>
              <a:t>forms of respiratory alkalosis occur much less frequently </a:t>
            </a:r>
            <a:endParaRPr lang="en-US" dirty="0">
              <a:latin typeface="Arial" pitchFamily="34" charset="0"/>
            </a:endParaRPr>
          </a:p>
        </p:txBody>
      </p:sp>
      <p:cxnSp>
        <p:nvCxnSpPr>
          <p:cNvPr id="3" name="Straight Connector 2"/>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117600" y="342900"/>
            <a:ext cx="10363200" cy="762000"/>
          </a:xfrm>
        </p:spPr>
        <p:txBody>
          <a:bodyPr>
            <a:normAutofit fontScale="90000"/>
          </a:bodyPr>
          <a:lstStyle/>
          <a:p>
            <a:pPr>
              <a:defRPr/>
            </a:pPr>
            <a:r>
              <a:rPr lang="en-GB" altLang="x-none" b="1" dirty="0">
                <a:cs typeface="Times New Roman" panose="02020603050405020304" pitchFamily="18" charset="0"/>
              </a:rPr>
              <a:t>Etiological factors
</a:t>
            </a:r>
            <a:endParaRPr lang="en-US" altLang="x-none" b="1" dirty="0">
              <a:cs typeface="Times New Roman" panose="02020603050405020304" pitchFamily="18" charset="0"/>
            </a:endParaRPr>
          </a:p>
        </p:txBody>
      </p:sp>
      <p:sp>
        <p:nvSpPr>
          <p:cNvPr id="60419" name="Rectangle 3"/>
          <p:cNvSpPr>
            <a:spLocks noGrp="1" noChangeArrowheads="1"/>
          </p:cNvSpPr>
          <p:nvPr>
            <p:ph type="body" idx="1"/>
          </p:nvPr>
        </p:nvSpPr>
        <p:spPr>
          <a:xfrm>
            <a:off x="605906" y="1455519"/>
            <a:ext cx="11074400" cy="5065354"/>
          </a:xfrm>
        </p:spPr>
        <p:txBody>
          <a:bodyPr>
            <a:normAutofit/>
          </a:bodyPr>
          <a:lstStyle/>
          <a:p>
            <a:r>
              <a:rPr lang="en-GB" b="1" dirty="0">
                <a:latin typeface="+mj-lt"/>
                <a:cs typeface="Times New Roman" pitchFamily="18" charset="0"/>
              </a:rPr>
              <a:t>Primary etiological factors
</a:t>
            </a:r>
            <a:r>
              <a:rPr lang="en-GB" sz="2400" dirty="0">
                <a:latin typeface="+mj-lt"/>
                <a:cs typeface="Times New Roman" pitchFamily="18" charset="0"/>
              </a:rPr>
              <a:t>psychogenic factors (e.g. hysteria) 
direct effect on the respiratory </a:t>
            </a:r>
            <a:r>
              <a:rPr lang="en-GB" sz="2400" dirty="0" err="1">
                <a:latin typeface="+mj-lt"/>
                <a:cs typeface="Times New Roman" pitchFamily="18" charset="0"/>
              </a:rPr>
              <a:t>center</a:t>
            </a:r>
            <a:r>
              <a:rPr lang="en-GB" sz="2400" dirty="0">
                <a:latin typeface="+mj-lt"/>
                <a:cs typeface="Times New Roman" pitchFamily="18" charset="0"/>
              </a:rPr>
              <a:t> (salicylate poisoning)  
indirect effect on the respiratory </a:t>
            </a:r>
            <a:r>
              <a:rPr lang="en-GB" sz="2400" dirty="0" err="1">
                <a:latin typeface="+mj-lt"/>
                <a:cs typeface="Times New Roman" pitchFamily="18" charset="0"/>
              </a:rPr>
              <a:t>center</a:t>
            </a:r>
            <a:r>
              <a:rPr lang="en-GB" sz="2400" dirty="0">
                <a:latin typeface="+mj-lt"/>
                <a:cs typeface="Times New Roman" pitchFamily="18" charset="0"/>
              </a:rPr>
              <a:t>, through peripheral receptors (lung disease) 
iatrogenic hyperventilation, which occurs when improper use of mechanical ventilation apparatus. 
</a:t>
            </a:r>
            <a:r>
              <a:rPr lang="en-GB" b="1" dirty="0">
                <a:latin typeface="+mj-lt"/>
                <a:cs typeface="Times New Roman" pitchFamily="18" charset="0"/>
              </a:rPr>
              <a:t>The secondary etiological factors are </a:t>
            </a:r>
            <a:endParaRPr lang="en-GB" b="1" dirty="0">
              <a:latin typeface="+mj-lt"/>
            </a:endParaRPr>
          </a:p>
          <a:p>
            <a:r>
              <a:rPr lang="en-GB" dirty="0">
                <a:latin typeface="+mj-lt"/>
                <a:cs typeface="Times New Roman" pitchFamily="18" charset="0"/>
              </a:rPr>
              <a:t>metabolic and respiratory acidosis (in order to compensate for these two disorders, increased stimulation of the respiratory </a:t>
            </a:r>
            <a:r>
              <a:rPr lang="en-GB" dirty="0" err="1">
                <a:latin typeface="+mj-lt"/>
                <a:cs typeface="Times New Roman" pitchFamily="18" charset="0"/>
              </a:rPr>
              <a:t>center</a:t>
            </a:r>
            <a:r>
              <a:rPr lang="en-GB" dirty="0">
                <a:latin typeface="+mj-lt"/>
                <a:cs typeface="Times New Roman" pitchFamily="18" charset="0"/>
              </a:rPr>
              <a:t> occurs, so in case of excessive compensation, hyperventilation accompanied by respiratory alkalosis may also develop) </a:t>
            </a:r>
            <a:endParaRPr lang="en-US" sz="2400" dirty="0">
              <a:latin typeface="+mj-lt"/>
              <a:cs typeface="Times New Roman" pitchFamily="18" charset="0"/>
            </a:endParaRPr>
          </a:p>
        </p:txBody>
      </p:sp>
      <p:cxnSp>
        <p:nvCxnSpPr>
          <p:cNvPr id="4" name="Straight Connector 3"/>
          <p:cNvCxnSpPr/>
          <p:nvPr/>
        </p:nvCxnSpPr>
        <p:spPr>
          <a:xfrm>
            <a:off x="1186543" y="1133646"/>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6" name="Rectangle 6"/>
          <p:cNvSpPr>
            <a:spLocks noGrp="1" noChangeArrowheads="1"/>
          </p:cNvSpPr>
          <p:nvPr>
            <p:ph type="title"/>
          </p:nvPr>
        </p:nvSpPr>
        <p:spPr>
          <a:xfrm>
            <a:off x="660400" y="365125"/>
            <a:ext cx="10515600" cy="1325563"/>
          </a:xfrm>
        </p:spPr>
        <p:txBody>
          <a:bodyPr/>
          <a:lstStyle/>
          <a:p>
            <a:pPr>
              <a:defRPr/>
            </a:pPr>
            <a:r>
              <a:rPr lang="en-GB" altLang="x-none" dirty="0"/>
              <a:t>Mechanism of action of etiological factors
</a:t>
            </a:r>
            <a:endParaRPr lang="en-US" altLang="x-none" dirty="0"/>
          </a:p>
        </p:txBody>
      </p:sp>
      <p:sp>
        <p:nvSpPr>
          <p:cNvPr id="61443" name="Text Box 5"/>
          <p:cNvSpPr txBox="1">
            <a:spLocks noChangeArrowheads="1"/>
          </p:cNvSpPr>
          <p:nvPr/>
        </p:nvSpPr>
        <p:spPr bwMode="auto">
          <a:xfrm>
            <a:off x="1016000" y="2438400"/>
            <a:ext cx="10160000" cy="1668149"/>
          </a:xfrm>
          <a:prstGeom prst="rect">
            <a:avLst/>
          </a:prstGeom>
          <a:noFill/>
          <a:ln w="9525">
            <a:noFill/>
            <a:miter lim="800000"/>
            <a:headEnd/>
            <a:tailEnd/>
          </a:ln>
          <a:effectLst/>
        </p:spPr>
        <p:txBody>
          <a:bodyPr>
            <a:spAutoFit/>
          </a:bodyPr>
          <a:lstStyle/>
          <a:p>
            <a:pPr lvl="2">
              <a:spcBef>
                <a:spcPct val="20000"/>
              </a:spcBef>
              <a:buFont typeface="Arial" pitchFamily="34" charset="0"/>
              <a:buChar char="•"/>
              <a:tabLst>
                <a:tab pos="514350" algn="l"/>
              </a:tabLst>
            </a:pPr>
            <a:r>
              <a:rPr lang="en-GB" sz="3200" dirty="0">
                <a:latin typeface="+mj-lt"/>
              </a:rPr>
              <a:t>etiological factors acting through central mechanisms 
etiological factors that derive their effects through pulmonary mechanisms.</a:t>
            </a:r>
            <a:endParaRPr lang="en-US" dirty="0">
              <a:latin typeface="+mj-lt"/>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914400" y="312739"/>
            <a:ext cx="10363200" cy="1736725"/>
          </a:xfrm>
        </p:spPr>
        <p:txBody>
          <a:bodyPr/>
          <a:lstStyle/>
          <a:p>
            <a:pPr>
              <a:defRPr/>
            </a:pPr>
            <a:r>
              <a:rPr lang="en-GB" altLang="x-none" b="1" dirty="0">
                <a:cs typeface="Times New Roman" panose="02020603050405020304" pitchFamily="18" charset="0"/>
              </a:rPr>
              <a:t>Central mechanisms </a:t>
            </a:r>
            <a:r>
              <a:rPr lang="sl-SI" altLang="x-none" b="1" dirty="0"/>
              <a:t/>
            </a:r>
            <a:br>
              <a:rPr lang="sl-SI" altLang="x-none" b="1" dirty="0"/>
            </a:br>
            <a:r>
              <a:rPr lang="en-GB" altLang="x-none" sz="3200" dirty="0">
                <a:cs typeface="Times New Roman" panose="02020603050405020304" pitchFamily="18" charset="0"/>
              </a:rPr>
              <a:t>Etiological factors have direct stimulatory effects on the respiratory </a:t>
            </a:r>
            <a:r>
              <a:rPr lang="en-GB" altLang="x-none" sz="3200" dirty="0" err="1">
                <a:cs typeface="Times New Roman" panose="02020603050405020304" pitchFamily="18" charset="0"/>
              </a:rPr>
              <a:t>center</a:t>
            </a:r>
            <a:endParaRPr lang="en-US" altLang="x-none" sz="3200" dirty="0">
              <a:cs typeface="Times New Roman" panose="02020603050405020304" pitchFamily="18" charset="0"/>
            </a:endParaRPr>
          </a:p>
        </p:txBody>
      </p:sp>
      <p:sp>
        <p:nvSpPr>
          <p:cNvPr id="62467" name="Rectangle 3"/>
          <p:cNvSpPr>
            <a:spLocks noGrp="1" noChangeArrowheads="1"/>
          </p:cNvSpPr>
          <p:nvPr>
            <p:ph type="body" idx="1"/>
          </p:nvPr>
        </p:nvSpPr>
        <p:spPr>
          <a:xfrm>
            <a:off x="873034" y="2086882"/>
            <a:ext cx="10515600" cy="4351338"/>
          </a:xfrm>
        </p:spPr>
        <p:txBody>
          <a:bodyPr>
            <a:normAutofit lnSpcReduction="10000"/>
          </a:bodyPr>
          <a:lstStyle/>
          <a:p>
            <a:r>
              <a:rPr lang="en-GB" dirty="0">
                <a:latin typeface="Arial" pitchFamily="34" charset="0"/>
                <a:cs typeface="Times New Roman" pitchFamily="18" charset="0"/>
              </a:rPr>
              <a:t>Hysteria 
Hypermetabolic conditions (fever, </a:t>
            </a:r>
            <a:r>
              <a:rPr lang="en-GB" dirty="0" err="1">
                <a:latin typeface="Arial" pitchFamily="34" charset="0"/>
                <a:cs typeface="Times New Roman" pitchFamily="18" charset="0"/>
              </a:rPr>
              <a:t>anemia</a:t>
            </a:r>
            <a:r>
              <a:rPr lang="en-GB" dirty="0">
                <a:latin typeface="Arial" pitchFamily="34" charset="0"/>
                <a:cs typeface="Times New Roman" pitchFamily="18" charset="0"/>
              </a:rPr>
              <a:t> and hyperthyroidism), 
Hypoxemia, 
Metabolic encephalopathy (cirrhosis of the liver), 
Cerebrovascular insults, 
Sepsis caused by gram negative organisms, 
The initial stage of salicylate intoxication, 
Pregnancy 
Adaptation to higher altitude, etc.</a:t>
            </a:r>
            <a:endParaRPr lang="sr-Cyrl-CS" sz="2800" dirty="0">
              <a:latin typeface="Arial" pitchFamily="34" charset="0"/>
              <a:cs typeface="Times New Roman" pitchFamily="18" charset="0"/>
            </a:endParaRPr>
          </a:p>
        </p:txBody>
      </p:sp>
      <p:cxnSp>
        <p:nvCxnSpPr>
          <p:cNvPr id="4" name="Straight Connector 3"/>
          <p:cNvCxnSpPr/>
          <p:nvPr/>
        </p:nvCxnSpPr>
        <p:spPr>
          <a:xfrm>
            <a:off x="1003662" y="1063977"/>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defRPr/>
            </a:pPr>
            <a:r>
              <a:rPr lang="en-GB" altLang="x-none" b="1" dirty="0">
                <a:cs typeface="Times New Roman" panose="02020603050405020304" pitchFamily="18" charset="0"/>
              </a:rPr>
              <a:t>Pulmonary</a:t>
            </a:r>
            <a:r>
              <a:rPr lang="sr-Cyrl-CS" altLang="x-none" b="1" dirty="0">
                <a:cs typeface="Times New Roman" panose="02020603050405020304" pitchFamily="18" charset="0"/>
              </a:rPr>
              <a:t> </a:t>
            </a:r>
            <a:r>
              <a:rPr lang="en-GB" altLang="x-none" b="1" dirty="0">
                <a:cs typeface="Times New Roman" panose="02020603050405020304" pitchFamily="18" charset="0"/>
              </a:rPr>
              <a:t>Mechanisms</a:t>
            </a:r>
            <a:r>
              <a:rPr lang="sl-SI" altLang="x-none" b="1" dirty="0"/>
              <a:t/>
            </a:r>
            <a:br>
              <a:rPr lang="sl-SI" altLang="x-none" b="1" dirty="0"/>
            </a:br>
            <a:r>
              <a:rPr lang="sl-SI" altLang="x-none" b="1" dirty="0"/>
              <a:t> </a:t>
            </a:r>
            <a:r>
              <a:rPr lang="en-GB" altLang="x-none" sz="3200" dirty="0"/>
              <a:t>they work through peripheral receptors</a:t>
            </a:r>
            <a:endParaRPr lang="en-US" altLang="x-none" sz="3200" dirty="0">
              <a:cs typeface="Times New Roman" panose="02020603050405020304" pitchFamily="18" charset="0"/>
            </a:endParaRPr>
          </a:p>
        </p:txBody>
      </p:sp>
      <p:sp>
        <p:nvSpPr>
          <p:cNvPr id="63491" name="Rectangle 3"/>
          <p:cNvSpPr>
            <a:spLocks noGrp="1" noChangeArrowheads="1"/>
          </p:cNvSpPr>
          <p:nvPr>
            <p:ph type="body" idx="1"/>
          </p:nvPr>
        </p:nvSpPr>
        <p:spPr>
          <a:xfrm>
            <a:off x="873035" y="2182677"/>
            <a:ext cx="10515600" cy="4351338"/>
          </a:xfrm>
        </p:spPr>
        <p:txBody>
          <a:bodyPr/>
          <a:lstStyle/>
          <a:p>
            <a:r>
              <a:rPr lang="en-GB" b="1" dirty="0">
                <a:latin typeface="+mj-lt"/>
                <a:cs typeface="Times New Roman" pitchFamily="18" charset="0"/>
              </a:rPr>
              <a:t>Lung diseases 
</a:t>
            </a:r>
            <a:r>
              <a:rPr lang="en-GB" dirty="0">
                <a:latin typeface="+mj-lt"/>
                <a:cs typeface="Times New Roman" pitchFamily="18" charset="0"/>
              </a:rPr>
              <a:t>bronchial asthma, 
pulmonary embolism,
pneumonia </a:t>
            </a:r>
            <a:r>
              <a:rPr lang="en-GB" b="1" dirty="0">
                <a:latin typeface="+mj-lt"/>
                <a:cs typeface="Times New Roman" pitchFamily="18" charset="0"/>
              </a:rPr>
              <a:t>
Diseases of the cardiovascular system
</a:t>
            </a:r>
            <a:r>
              <a:rPr lang="en-GB" dirty="0">
                <a:latin typeface="+mj-lt"/>
                <a:cs typeface="Times New Roman" pitchFamily="18" charset="0"/>
              </a:rPr>
              <a:t>congestive heart failure.</a:t>
            </a:r>
            <a:endParaRPr lang="en-US" dirty="0">
              <a:latin typeface="+mj-lt"/>
            </a:endParaRPr>
          </a:p>
        </p:txBody>
      </p:sp>
      <p:cxnSp>
        <p:nvCxnSpPr>
          <p:cNvPr id="4" name="Straight Connector 3"/>
          <p:cNvCxnSpPr/>
          <p:nvPr/>
        </p:nvCxnSpPr>
        <p:spPr>
          <a:xfrm>
            <a:off x="890451" y="1072686"/>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14400" y="876300"/>
            <a:ext cx="10363200" cy="609600"/>
          </a:xfrm>
        </p:spPr>
        <p:txBody>
          <a:bodyPr>
            <a:normAutofit fontScale="90000"/>
          </a:bodyPr>
          <a:lstStyle/>
          <a:p>
            <a:pPr>
              <a:defRPr/>
            </a:pPr>
            <a:r>
              <a:rPr lang="sl-SI" altLang="x-none" dirty="0"/>
              <a:t>pH of the body
</a:t>
            </a:r>
            <a:endParaRPr lang="en-US" altLang="x-none" dirty="0"/>
          </a:p>
        </p:txBody>
      </p:sp>
      <p:sp>
        <p:nvSpPr>
          <p:cNvPr id="8195" name="Rectangle 3"/>
          <p:cNvSpPr>
            <a:spLocks noGrp="1" noChangeArrowheads="1"/>
          </p:cNvSpPr>
          <p:nvPr>
            <p:ph type="body" idx="1"/>
          </p:nvPr>
        </p:nvSpPr>
        <p:spPr/>
        <p:txBody>
          <a:bodyPr/>
          <a:lstStyle/>
          <a:p>
            <a:r>
              <a:rPr lang="en-GB" b="1" i="1" dirty="0">
                <a:latin typeface="Arial" pitchFamily="34" charset="0"/>
              </a:rPr>
              <a:t>The pH of the blood is about 7.4, an acid reaction is shown by body fluids whose pH is lower than this, and the base </a:t>
            </a:r>
            <a:r>
              <a:rPr lang="en-GB" b="1" i="1" dirty="0" smtClean="0">
                <a:latin typeface="Arial" pitchFamily="34" charset="0"/>
              </a:rPr>
              <a:t>reaction is </a:t>
            </a:r>
            <a:r>
              <a:rPr lang="en-GB" b="1" i="1" dirty="0">
                <a:latin typeface="Arial" pitchFamily="34" charset="0"/>
              </a:rPr>
              <a:t>considered to be body fluids whose pH is greater than 7.4. </a:t>
            </a:r>
            <a:endParaRPr lang="en-GB" b="1" i="1" dirty="0" smtClean="0">
              <a:latin typeface="Arial" pitchFamily="34" charset="0"/>
            </a:endParaRPr>
          </a:p>
          <a:p>
            <a:endParaRPr lang="en-GB" b="1" i="1" dirty="0" smtClean="0">
              <a:latin typeface="Arial" pitchFamily="34" charset="0"/>
            </a:endParaRPr>
          </a:p>
          <a:p>
            <a:r>
              <a:rPr lang="en-GB" b="1" i="1" dirty="0" smtClean="0">
                <a:latin typeface="Arial" pitchFamily="34" charset="0"/>
              </a:rPr>
              <a:t>The </a:t>
            </a:r>
            <a:r>
              <a:rPr lang="en-GB" b="1" i="1" dirty="0">
                <a:latin typeface="Arial" pitchFamily="34" charset="0"/>
              </a:rPr>
              <a:t>acidity of intracellular fluid is slightly lower than that of extracellular fluid (e.g. in muscle cells the pH is 6.1 and in hepatocytes it is 6.9).</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508000" y="228600"/>
            <a:ext cx="11379200" cy="762000"/>
          </a:xfrm>
        </p:spPr>
        <p:txBody>
          <a:bodyPr>
            <a:normAutofit fontScale="90000"/>
          </a:bodyPr>
          <a:lstStyle/>
          <a:p>
            <a:pPr>
              <a:defRPr/>
            </a:pPr>
            <a:r>
              <a:rPr lang="en-GB" altLang="x-none" sz="4000" b="1" dirty="0"/>
              <a:t>Pathogenesis of respiratory alkalosis
</a:t>
            </a:r>
            <a:endParaRPr lang="en-US" altLang="x-none" sz="4000" b="1" dirty="0"/>
          </a:p>
        </p:txBody>
      </p:sp>
      <p:sp>
        <p:nvSpPr>
          <p:cNvPr id="64515" name="Rectangle 3"/>
          <p:cNvSpPr>
            <a:spLocks noGrp="1" noChangeArrowheads="1"/>
          </p:cNvSpPr>
          <p:nvPr>
            <p:ph type="body" idx="1"/>
          </p:nvPr>
        </p:nvSpPr>
        <p:spPr>
          <a:xfrm>
            <a:off x="603795" y="1190896"/>
            <a:ext cx="11048274" cy="5296989"/>
          </a:xfrm>
        </p:spPr>
        <p:txBody>
          <a:bodyPr>
            <a:normAutofit/>
          </a:bodyPr>
          <a:lstStyle/>
          <a:p>
            <a:r>
              <a:rPr lang="en-GB" dirty="0">
                <a:latin typeface="Arial" pitchFamily="34" charset="0"/>
                <a:cs typeface="Times New Roman" pitchFamily="18" charset="0"/>
              </a:rPr>
              <a:t>Respiratory alkalosis develops when the elimination of carbon dioxide by pulmonary ventilation exceeds the rate of carbon dioxide formation during metabolic processes in the body (there is a drop in the partial pressure of carbon dioxide in the blood below 38 mmHg and a rise in pH above 7.45). 
</a:t>
            </a:r>
            <a:r>
              <a:rPr lang="en-GB" b="1" dirty="0">
                <a:solidFill>
                  <a:schemeClr val="hlink"/>
                </a:solidFill>
                <a:latin typeface="Arial" pitchFamily="34" charset="0"/>
                <a:cs typeface="Times New Roman" pitchFamily="18" charset="0"/>
              </a:rPr>
              <a:t>Compensation</a:t>
            </a:r>
            <a:endParaRPr lang="sl-SI" sz="2800" dirty="0">
              <a:latin typeface="Arial" pitchFamily="34" charset="0"/>
            </a:endParaRPr>
          </a:p>
          <a:p>
            <a:pPr lvl="1"/>
            <a:r>
              <a:rPr lang="en-GB" dirty="0">
                <a:latin typeface="Arial" pitchFamily="34" charset="0"/>
                <a:cs typeface="Times New Roman" pitchFamily="18" charset="0"/>
              </a:rPr>
              <a:t>Transition of H+ ions from intracellular to extracellular fluid 
In the opposite direction, the transfer of potassium ions (to maintain electroneutrality) is carried out, resulting in </a:t>
            </a:r>
            <a:r>
              <a:rPr lang="en-GB" dirty="0" err="1">
                <a:latin typeface="Arial" pitchFamily="34" charset="0"/>
                <a:cs typeface="Times New Roman" pitchFamily="18" charset="0"/>
              </a:rPr>
              <a:t>hypocalyemia</a:t>
            </a:r>
            <a:r>
              <a:rPr lang="en-GB" dirty="0">
                <a:latin typeface="Arial" pitchFamily="34" charset="0"/>
                <a:cs typeface="Times New Roman" pitchFamily="18" charset="0"/>
              </a:rPr>
              <a:t>. 
Bicarbonate ions enter </a:t>
            </a:r>
            <a:r>
              <a:rPr lang="en-GB" dirty="0" smtClean="0">
                <a:latin typeface="Arial" pitchFamily="34" charset="0"/>
                <a:cs typeface="Times New Roman" pitchFamily="18" charset="0"/>
              </a:rPr>
              <a:t>ER </a:t>
            </a:r>
            <a:r>
              <a:rPr lang="en-GB" dirty="0">
                <a:latin typeface="Arial" pitchFamily="34" charset="0"/>
                <a:cs typeface="Times New Roman" pitchFamily="18" charset="0"/>
              </a:rPr>
              <a:t>in exchange for </a:t>
            </a:r>
            <a:r>
              <a:rPr lang="en-GB" dirty="0" smtClean="0">
                <a:latin typeface="Arial" pitchFamily="34" charset="0"/>
                <a:cs typeface="Times New Roman" pitchFamily="18" charset="0"/>
              </a:rPr>
              <a:t>Cl </a:t>
            </a:r>
            <a:r>
              <a:rPr lang="en-GB" dirty="0">
                <a:latin typeface="Arial" pitchFamily="34" charset="0"/>
                <a:cs typeface="Times New Roman" pitchFamily="18" charset="0"/>
              </a:rPr>
              <a:t>ions 
Chronic course: kidneys reduce excretion of H + ions and reduce bicarbonate reabsorption </a:t>
            </a:r>
            <a:endParaRPr lang="en-US" sz="2800" dirty="0">
              <a:latin typeface="Arial" pitchFamily="34" charset="0"/>
            </a:endParaRPr>
          </a:p>
        </p:txBody>
      </p:sp>
      <p:cxnSp>
        <p:nvCxnSpPr>
          <p:cNvPr id="4" name="Straight Connector 3"/>
          <p:cNvCxnSpPr/>
          <p:nvPr/>
        </p:nvCxnSpPr>
        <p:spPr>
          <a:xfrm>
            <a:off x="629194" y="898514"/>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846908" y="129994"/>
            <a:ext cx="10515600" cy="1325563"/>
          </a:xfrm>
        </p:spPr>
        <p:txBody>
          <a:bodyPr>
            <a:normAutofit/>
          </a:bodyPr>
          <a:lstStyle/>
          <a:p>
            <a:pPr>
              <a:defRPr/>
            </a:pPr>
            <a:r>
              <a:rPr lang="en-GB" altLang="x-none" b="1" dirty="0">
                <a:cs typeface="Times New Roman" panose="02020603050405020304" pitchFamily="18" charset="0"/>
              </a:rPr>
              <a:t>The course of chronic respiratory alkalosis
</a:t>
            </a:r>
            <a:endParaRPr lang="en-US" altLang="x-none" b="1" dirty="0">
              <a:cs typeface="Times New Roman" panose="02020603050405020304" pitchFamily="18" charset="0"/>
            </a:endParaRPr>
          </a:p>
        </p:txBody>
      </p:sp>
      <p:sp>
        <p:nvSpPr>
          <p:cNvPr id="65539" name="Rectangle 3"/>
          <p:cNvSpPr>
            <a:spLocks noGrp="1" noChangeArrowheads="1"/>
          </p:cNvSpPr>
          <p:nvPr>
            <p:ph type="body" idx="1"/>
          </p:nvPr>
        </p:nvSpPr>
        <p:spPr/>
        <p:txBody>
          <a:bodyPr/>
          <a:lstStyle/>
          <a:p>
            <a:r>
              <a:rPr lang="en-GB" dirty="0">
                <a:latin typeface="Arial" pitchFamily="34" charset="0"/>
                <a:cs typeface="Times New Roman" pitchFamily="18" charset="0"/>
              </a:rPr>
              <a:t>in the first stage, the increase in pH is accompanied by a </a:t>
            </a:r>
            <a:r>
              <a:rPr lang="en-GB" b="1" dirty="0">
                <a:latin typeface="Arial" pitchFamily="34" charset="0"/>
                <a:cs typeface="Times New Roman" pitchFamily="18" charset="0"/>
              </a:rPr>
              <a:t>decrease in the level of bicarbonate</a:t>
            </a:r>
            <a:r>
              <a:rPr lang="en-GB" dirty="0">
                <a:latin typeface="Arial" pitchFamily="34" charset="0"/>
                <a:cs typeface="Times New Roman" pitchFamily="18" charset="0"/>
              </a:rPr>
              <a:t>, which is caused by the exchange of ions (chloride-bicarbonates), which leads to a correction of the pH value. 
in the second stage, the decrease in the level of bicarbonate is mainly due to </a:t>
            </a:r>
            <a:r>
              <a:rPr lang="en-GB" b="1" dirty="0">
                <a:latin typeface="Arial" pitchFamily="34" charset="0"/>
                <a:cs typeface="Times New Roman" pitchFamily="18" charset="0"/>
              </a:rPr>
              <a:t>reduced resorption of bicarbonate in the kidneys</a:t>
            </a:r>
            <a:r>
              <a:rPr lang="en-GB" dirty="0">
                <a:latin typeface="Arial" pitchFamily="34" charset="0"/>
                <a:cs typeface="Times New Roman" pitchFamily="18" charset="0"/>
              </a:rPr>
              <a:t>.</a:t>
            </a:r>
            <a:endParaRPr lang="en-US" dirty="0">
              <a:latin typeface="Arial" pitchFamily="34" charset="0"/>
            </a:endParaRPr>
          </a:p>
        </p:txBody>
      </p:sp>
      <p:cxnSp>
        <p:nvCxnSpPr>
          <p:cNvPr id="4" name="Straight Connector 3"/>
          <p:cNvCxnSpPr/>
          <p:nvPr/>
        </p:nvCxnSpPr>
        <p:spPr>
          <a:xfrm>
            <a:off x="942703" y="117718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a:bodyPr>
          <a:lstStyle/>
          <a:p>
            <a:pPr>
              <a:defRPr/>
            </a:pPr>
            <a:r>
              <a:rPr lang="en-GB" altLang="x-none" b="1" dirty="0">
                <a:cs typeface="Times New Roman" panose="02020603050405020304" pitchFamily="18" charset="0"/>
              </a:rPr>
              <a:t>Clinical consequences of respiratory alkalosis
</a:t>
            </a:r>
            <a:endParaRPr lang="en-US" altLang="x-none" b="1" dirty="0">
              <a:cs typeface="Times New Roman" panose="02020603050405020304" pitchFamily="18" charset="0"/>
            </a:endParaRPr>
          </a:p>
        </p:txBody>
      </p:sp>
      <p:sp>
        <p:nvSpPr>
          <p:cNvPr id="66563" name="Rectangle 3"/>
          <p:cNvSpPr>
            <a:spLocks noGrp="1" noChangeArrowheads="1"/>
          </p:cNvSpPr>
          <p:nvPr>
            <p:ph type="body" idx="1"/>
          </p:nvPr>
        </p:nvSpPr>
        <p:spPr/>
        <p:txBody>
          <a:bodyPr/>
          <a:lstStyle/>
          <a:p>
            <a:pPr marL="0" indent="0">
              <a:buNone/>
            </a:pPr>
            <a:r>
              <a:rPr lang="en-GB" dirty="0">
                <a:latin typeface="Arial" pitchFamily="34" charset="0"/>
                <a:cs typeface="Times New Roman" pitchFamily="18" charset="0"/>
              </a:rPr>
              <a:t>
-irritation of the central and peripheral nervous system  
-disruption of the cardiovascular system and lungs</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914400" y="0"/>
            <a:ext cx="10363200" cy="2101850"/>
          </a:xfrm>
        </p:spPr>
        <p:txBody>
          <a:bodyPr/>
          <a:lstStyle/>
          <a:p>
            <a:pPr>
              <a:defRPr/>
            </a:pPr>
            <a:r>
              <a:rPr lang="en-GB" altLang="x-none" b="1" dirty="0"/>
              <a:t>Irritation of the central and peripheral nervous system
</a:t>
            </a:r>
            <a:endParaRPr lang="en-US" altLang="x-none" b="1" dirty="0"/>
          </a:p>
        </p:txBody>
      </p:sp>
      <p:sp>
        <p:nvSpPr>
          <p:cNvPr id="67587" name="Rectangle 3"/>
          <p:cNvSpPr>
            <a:spLocks noGrp="1" noChangeArrowheads="1"/>
          </p:cNvSpPr>
          <p:nvPr>
            <p:ph type="body" idx="1"/>
          </p:nvPr>
        </p:nvSpPr>
        <p:spPr/>
        <p:txBody>
          <a:bodyPr/>
          <a:lstStyle/>
          <a:p>
            <a:r>
              <a:rPr lang="en-GB" b="1" i="1" dirty="0" err="1">
                <a:latin typeface="Arial" pitchFamily="34" charset="0"/>
                <a:cs typeface="Times New Roman" pitchFamily="18" charset="0"/>
              </a:rPr>
              <a:t>Hypocalcemia</a:t>
            </a:r>
            <a:r>
              <a:rPr lang="en-GB" b="1" i="1" dirty="0">
                <a:latin typeface="Arial" pitchFamily="34" charset="0"/>
                <a:cs typeface="Times New Roman" pitchFamily="18" charset="0"/>
              </a:rPr>
              <a:t> : alkalosis leads to a decrease in the ionized calcium fraction
</a:t>
            </a:r>
            <a:r>
              <a:rPr lang="en-GB" b="1" i="1" dirty="0" err="1">
                <a:latin typeface="Arial" pitchFamily="34" charset="0"/>
                <a:cs typeface="Times New Roman" pitchFamily="18" charset="0"/>
              </a:rPr>
              <a:t>Hypocalyemia</a:t>
            </a:r>
            <a:r>
              <a:rPr lang="en-GB" b="1" i="1" dirty="0">
                <a:latin typeface="Arial" pitchFamily="34" charset="0"/>
                <a:cs typeface="Times New Roman" pitchFamily="18" charset="0"/>
              </a:rPr>
              <a:t> : (a frequent companion of respiratory alkalosis) which on excitatory membranes makes it difficult to express the effects of </a:t>
            </a:r>
            <a:r>
              <a:rPr lang="en-GB" b="1" i="1" dirty="0" err="1">
                <a:latin typeface="Arial" pitchFamily="34" charset="0"/>
                <a:cs typeface="Times New Roman" pitchFamily="18" charset="0"/>
              </a:rPr>
              <a:t>hypocalciemia</a:t>
            </a:r>
            <a:r>
              <a:rPr lang="en-GB" b="1" i="1" dirty="0">
                <a:latin typeface="Arial" pitchFamily="34" charset="0"/>
                <a:cs typeface="Times New Roman" pitchFamily="18" charset="0"/>
              </a:rPr>
              <a:t>
</a:t>
            </a:r>
            <a:r>
              <a:rPr lang="en-GB" dirty="0">
                <a:latin typeface="Arial" pitchFamily="34" charset="0"/>
                <a:cs typeface="Times New Roman" pitchFamily="18" charset="0"/>
              </a:rPr>
              <a:t>Irritation of excitable tissues is manifested by a feeling of dizziness, confusion, </a:t>
            </a:r>
            <a:r>
              <a:rPr lang="en-GB" dirty="0" err="1">
                <a:latin typeface="Arial" pitchFamily="34" charset="0"/>
                <a:cs typeface="Times New Roman" pitchFamily="18" charset="0"/>
              </a:rPr>
              <a:t>paresthesia</a:t>
            </a:r>
            <a:r>
              <a:rPr lang="en-GB" dirty="0">
                <a:latin typeface="Arial" pitchFamily="34" charset="0"/>
                <a:cs typeface="Times New Roman" pitchFamily="18" charset="0"/>
              </a:rPr>
              <a:t> (feeling of tingling of the extremities), carpopedal spasm, convulsions and coma.</a:t>
            </a:r>
            <a:endParaRPr lang="en-US" sz="2800" dirty="0">
              <a:latin typeface="Arial" pitchFamily="34" charset="0"/>
            </a:endParaRPr>
          </a:p>
        </p:txBody>
      </p:sp>
      <p:sp>
        <p:nvSpPr>
          <p:cNvPr id="67588" name="AutoShape 4">
            <a:hlinkClick r:id="rId2" action="ppaction://hlinksldjump" highlightClick="1"/>
          </p:cNvPr>
          <p:cNvSpPr>
            <a:spLocks noChangeArrowheads="1"/>
          </p:cNvSpPr>
          <p:nvPr/>
        </p:nvSpPr>
        <p:spPr bwMode="auto">
          <a:xfrm>
            <a:off x="4949372" y="2346960"/>
            <a:ext cx="812800" cy="228600"/>
          </a:xfrm>
          <a:prstGeom prst="actionButtonForwardNext">
            <a:avLst/>
          </a:prstGeom>
          <a:solidFill>
            <a:schemeClr val="accent1"/>
          </a:solidFill>
          <a:ln w="9525">
            <a:solidFill>
              <a:schemeClr val="tx1"/>
            </a:solidFill>
            <a:miter lim="800000"/>
            <a:headEnd/>
            <a:tailEnd/>
          </a:ln>
          <a:effectLst/>
        </p:spPr>
        <p:txBody>
          <a:bodyPr wrap="none" anchor="ctr"/>
          <a:lstStyle/>
          <a:p>
            <a:pPr eaLnBrk="1" hangingPunct="1"/>
            <a:endParaRPr lang="en-US"/>
          </a:p>
        </p:txBody>
      </p:sp>
      <p:cxnSp>
        <p:nvCxnSpPr>
          <p:cNvPr id="5" name="Straight Connector 4"/>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defRPr/>
            </a:pPr>
            <a:r>
              <a:rPr lang="en-GB" altLang="x-none" b="1" dirty="0"/>
              <a:t>Cardiovascular system and lungs
</a:t>
            </a:r>
            <a:endParaRPr lang="en-US" altLang="x-none" b="1" dirty="0"/>
          </a:p>
        </p:txBody>
      </p:sp>
      <p:sp>
        <p:nvSpPr>
          <p:cNvPr id="68611" name="Rectangle 3"/>
          <p:cNvSpPr>
            <a:spLocks noGrp="1" noChangeArrowheads="1"/>
          </p:cNvSpPr>
          <p:nvPr>
            <p:ph type="body" idx="1"/>
          </p:nvPr>
        </p:nvSpPr>
        <p:spPr/>
        <p:txBody>
          <a:bodyPr/>
          <a:lstStyle/>
          <a:p>
            <a:r>
              <a:rPr lang="en-GB" b="1" dirty="0">
                <a:latin typeface="Arial" pitchFamily="34" charset="0"/>
                <a:cs typeface="Times New Roman" pitchFamily="18" charset="0"/>
              </a:rPr>
              <a:t>vasoconstriction of cerebral vessels </a:t>
            </a:r>
            <a:r>
              <a:rPr lang="en-GB" dirty="0">
                <a:latin typeface="Arial" pitchFamily="34" charset="0"/>
                <a:cs typeface="Times New Roman" pitchFamily="18" charset="0"/>
              </a:rPr>
              <a:t>(decrease in cerebral circulation)  
</a:t>
            </a:r>
            <a:r>
              <a:rPr lang="en-GB" b="1" dirty="0">
                <a:latin typeface="Arial" pitchFamily="34" charset="0"/>
                <a:cs typeface="Times New Roman" pitchFamily="18" charset="0"/>
              </a:rPr>
              <a:t>vasodilation of blood vessels of the lungs </a:t>
            </a:r>
            <a:r>
              <a:rPr lang="en-GB" dirty="0">
                <a:latin typeface="Arial" pitchFamily="34" charset="0"/>
                <a:cs typeface="Times New Roman" pitchFamily="18" charset="0"/>
              </a:rPr>
              <a:t>
</a:t>
            </a:r>
            <a:r>
              <a:rPr lang="en-GB" b="1" dirty="0">
                <a:latin typeface="Arial" pitchFamily="34" charset="0"/>
                <a:cs typeface="Times New Roman" pitchFamily="18" charset="0"/>
              </a:rPr>
              <a:t>negative inotropic effect on the heart</a:t>
            </a:r>
            <a:r>
              <a:rPr lang="en-GB" dirty="0">
                <a:latin typeface="Arial" pitchFamily="34" charset="0"/>
                <a:cs typeface="Times New Roman" pitchFamily="18" charset="0"/>
              </a:rPr>
              <a:t>, decrease in coronary circulation, the appearance of cardiac arrhythmias, an increase in </a:t>
            </a:r>
            <a:r>
              <a:rPr lang="en-GB" dirty="0" err="1">
                <a:latin typeface="Arial" pitchFamily="34" charset="0"/>
                <a:cs typeface="Times New Roman" pitchFamily="18" charset="0"/>
              </a:rPr>
              <a:t>hemoglobin</a:t>
            </a:r>
            <a:r>
              <a:rPr lang="en-GB" dirty="0">
                <a:latin typeface="Arial" pitchFamily="34" charset="0"/>
                <a:cs typeface="Times New Roman" pitchFamily="18" charset="0"/>
              </a:rPr>
              <a:t> affinity for oxygen, an increase in glycolysis, etc.</a:t>
            </a:r>
            <a:endParaRPr lang="en-US" dirty="0">
              <a:latin typeface="Arial" pitchFamily="34"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14400" y="160339"/>
            <a:ext cx="10363200" cy="1431925"/>
          </a:xfrm>
        </p:spPr>
        <p:txBody>
          <a:bodyPr/>
          <a:lstStyle/>
          <a:p>
            <a:pPr>
              <a:defRPr/>
            </a:pPr>
            <a:r>
              <a:rPr lang="en-GB" altLang="x-none" b="1" dirty="0"/>
              <a:t>COMPLEX ACID-BASE DISORDERS
</a:t>
            </a:r>
            <a:endParaRPr lang="en-US" altLang="x-none" b="1" dirty="0"/>
          </a:p>
        </p:txBody>
      </p:sp>
      <p:sp>
        <p:nvSpPr>
          <p:cNvPr id="69635" name="Rectangle 3"/>
          <p:cNvSpPr>
            <a:spLocks noGrp="1" noChangeArrowheads="1"/>
          </p:cNvSpPr>
          <p:nvPr>
            <p:ph type="body" idx="1"/>
          </p:nvPr>
        </p:nvSpPr>
        <p:spPr/>
        <p:txBody>
          <a:bodyPr/>
          <a:lstStyle/>
          <a:p>
            <a:r>
              <a:rPr lang="en-GB" dirty="0">
                <a:latin typeface="Arial" pitchFamily="34" charset="0"/>
              </a:rPr>
              <a:t>A combination of two (and more) acid-base balance disorders 
Their overall outcome can be 
</a:t>
            </a:r>
            <a:r>
              <a:rPr lang="en-GB" b="1" dirty="0">
                <a:latin typeface="Arial" pitchFamily="34" charset="0"/>
              </a:rPr>
              <a:t>addition</a:t>
            </a:r>
            <a:r>
              <a:rPr lang="en-GB" dirty="0">
                <a:latin typeface="Arial" pitchFamily="34" charset="0"/>
              </a:rPr>
              <a:t> (e.g. metabolic and respiratory acidosis) or 
</a:t>
            </a:r>
            <a:r>
              <a:rPr lang="en-GB" b="1" dirty="0">
                <a:latin typeface="Arial" pitchFamily="34" charset="0"/>
              </a:rPr>
              <a:t>reversal of effects </a:t>
            </a:r>
            <a:r>
              <a:rPr lang="en-GB" dirty="0">
                <a:latin typeface="Arial" pitchFamily="34" charset="0"/>
              </a:rPr>
              <a:t>(respiratory acidosis and metabolic alkalosis). </a:t>
            </a:r>
            <a:endParaRPr lang="en-US" dirty="0">
              <a:latin typeface="Arial" pitchFamily="34" charset="0"/>
              <a:cs typeface="Times New Roman" pitchFamily="18" charset="0"/>
            </a:endParaRPr>
          </a:p>
        </p:txBody>
      </p:sp>
      <p:cxnSp>
        <p:nvCxnSpPr>
          <p:cNvPr id="4" name="Straight Connector 3"/>
          <p:cNvCxnSpPr/>
          <p:nvPr/>
        </p:nvCxnSpPr>
        <p:spPr>
          <a:xfrm>
            <a:off x="838200" y="1664868"/>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defRPr/>
            </a:pPr>
            <a:endParaRPr lang="x-none" altLang="x-none"/>
          </a:p>
        </p:txBody>
      </p:sp>
      <p:pic>
        <p:nvPicPr>
          <p:cNvPr id="71683" name="Picture 5" descr="kalcijum i acidoza 2"/>
          <p:cNvPicPr>
            <a:picLocks noGrp="1" noChangeAspect="1" noChangeArrowheads="1"/>
          </p:cNvPicPr>
          <p:nvPr>
            <p:ph type="clipArt" sz="half" idx="1"/>
          </p:nvPr>
        </p:nvPicPr>
        <p:blipFill>
          <a:blip r:embed="rId2" cstate="print"/>
          <a:srcRect/>
          <a:stretch>
            <a:fillRect/>
          </a:stretch>
        </p:blipFill>
        <p:spPr>
          <a:xfrm>
            <a:off x="0" y="76200"/>
            <a:ext cx="12192000" cy="6705600"/>
          </a:xfrm>
        </p:spPr>
      </p:pic>
      <p:sp>
        <p:nvSpPr>
          <p:cNvPr id="71684" name="Text Box 6"/>
          <p:cNvSpPr txBox="1">
            <a:spLocks noChangeArrowheads="1"/>
          </p:cNvSpPr>
          <p:nvPr/>
        </p:nvSpPr>
        <p:spPr bwMode="auto">
          <a:xfrm>
            <a:off x="0" y="5715000"/>
            <a:ext cx="12192000" cy="784830"/>
          </a:xfrm>
          <a:prstGeom prst="rect">
            <a:avLst/>
          </a:prstGeom>
          <a:solidFill>
            <a:schemeClr val="tx1"/>
          </a:solidFill>
          <a:ln w="9525">
            <a:noFill/>
            <a:miter lim="800000"/>
            <a:headEnd/>
            <a:tailEnd/>
          </a:ln>
          <a:effec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sl-SI" sz="1800" b="0" i="0" u="none" strike="noStrike" kern="1200" cap="none" spc="0" normalizeH="0" baseline="0" noProof="0">
              <a:ln>
                <a:noFill/>
              </a:ln>
              <a:solidFill>
                <a:prstClr val="black"/>
              </a:solidFill>
              <a:effectLst/>
              <a:uLnTx/>
              <a:uFillTx/>
              <a:latin typeface="Times New Roman" pitchFamily="18" charset="0"/>
              <a:ea typeface="+mn-ea"/>
              <a:cs typeface="+mn-cs"/>
            </a:endParaRPr>
          </a:p>
          <a:p>
            <a:pPr marL="0" marR="0" lvl="0" indent="0" algn="l" defTabSz="914400" rtl="0" eaLnBrk="1" fontAlgn="auto" latinLnBrk="0" hangingPunct="1">
              <a:lnSpc>
                <a:spcPct val="100000"/>
              </a:lnSpc>
              <a:spcBef>
                <a:spcPct val="5000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
        <p:nvSpPr>
          <p:cNvPr id="71685" name="Text Box 7"/>
          <p:cNvSpPr txBox="1">
            <a:spLocks noChangeArrowheads="1"/>
          </p:cNvSpPr>
          <p:nvPr/>
        </p:nvSpPr>
        <p:spPr bwMode="auto">
          <a:xfrm>
            <a:off x="1219200" y="4800600"/>
            <a:ext cx="3048000" cy="369332"/>
          </a:xfrm>
          <a:prstGeom prst="rect">
            <a:avLst/>
          </a:prstGeom>
          <a:solidFill>
            <a:schemeClr val="tx1"/>
          </a:solidFill>
          <a:ln w="9525">
            <a:noFill/>
            <a:miter lim="800000"/>
            <a:headEnd/>
            <a:tailEnd/>
          </a:ln>
          <a:effec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0" i="0" u="none" strike="noStrike" kern="1200" cap="none" spc="0" normalizeH="0" baseline="0" noProof="0" dirty="0" smtClean="0">
                <a:ln>
                  <a:noFill/>
                </a:ln>
                <a:solidFill>
                  <a:srgbClr val="E7E6E6"/>
                </a:solidFill>
                <a:effectLst/>
                <a:uLnTx/>
                <a:uFillTx/>
                <a:latin typeface="Times New Roman" pitchFamily="18" charset="0"/>
                <a:ea typeface="+mn-ea"/>
                <a:cs typeface="+mn-cs"/>
              </a:rPr>
              <a:t>Ionization</a:t>
            </a:r>
            <a:r>
              <a:rPr kumimoji="0" lang="sl-SI" sz="1800" b="0" i="0" u="none" strike="noStrike" kern="1200" cap="none" spc="0" normalizeH="0" baseline="0" noProof="0" dirty="0" smtClean="0">
                <a:ln>
                  <a:noFill/>
                </a:ln>
                <a:solidFill>
                  <a:srgbClr val="E7E6E6"/>
                </a:solidFill>
                <a:effectLst/>
                <a:uLnTx/>
                <a:uFillTx/>
                <a:latin typeface="Times New Roman" pitchFamily="18" charset="0"/>
                <a:ea typeface="+mn-ea"/>
                <a:cs typeface="+mn-cs"/>
              </a:rPr>
              <a:t>Ca</a:t>
            </a:r>
            <a:r>
              <a:rPr kumimoji="0" lang="sl-SI" sz="1800" b="0" i="0" u="none" strike="noStrike" kern="1200" cap="none" spc="0" normalizeH="0" baseline="30000" noProof="0" dirty="0">
                <a:ln>
                  <a:noFill/>
                </a:ln>
                <a:solidFill>
                  <a:srgbClr val="E7E6E6"/>
                </a:solidFill>
                <a:effectLst/>
                <a:uLnTx/>
                <a:uFillTx/>
                <a:latin typeface="Times New Roman" pitchFamily="18" charset="0"/>
                <a:ea typeface="+mn-ea"/>
                <a:cs typeface="+mn-cs"/>
              </a:rPr>
              <a:t>++</a:t>
            </a:r>
            <a:endParaRPr kumimoji="0" lang="en-US" sz="1800" b="0" i="0" u="none" strike="noStrike" kern="1200" cap="none" spc="0" normalizeH="0" baseline="0" noProof="0" dirty="0">
              <a:ln>
                <a:noFill/>
              </a:ln>
              <a:solidFill>
                <a:srgbClr val="E7E6E6"/>
              </a:solidFill>
              <a:effectLst/>
              <a:uLnTx/>
              <a:uFillTx/>
              <a:latin typeface="Times New Roman" pitchFamily="18" charset="0"/>
              <a:ea typeface="+mn-ea"/>
              <a:cs typeface="+mn-cs"/>
            </a:endParaRPr>
          </a:p>
        </p:txBody>
      </p:sp>
      <p:sp>
        <p:nvSpPr>
          <p:cNvPr id="71686" name="Text Box 8"/>
          <p:cNvSpPr txBox="1">
            <a:spLocks noChangeArrowheads="1"/>
          </p:cNvSpPr>
          <p:nvPr/>
        </p:nvSpPr>
        <p:spPr bwMode="auto">
          <a:xfrm>
            <a:off x="7315200" y="4724400"/>
            <a:ext cx="3048000" cy="369332"/>
          </a:xfrm>
          <a:prstGeom prst="rect">
            <a:avLst/>
          </a:prstGeom>
          <a:solidFill>
            <a:schemeClr val="tx1"/>
          </a:solidFill>
          <a:ln w="9525">
            <a:noFill/>
            <a:miter lim="800000"/>
            <a:headEnd/>
            <a:tailEnd/>
          </a:ln>
          <a:effectLst/>
        </p:spPr>
        <p:txBody>
          <a:bodyPr>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sz="1800" b="0" i="0" u="none" strike="noStrike" kern="1200" cap="none" spc="0" normalizeH="0" baseline="0" noProof="0" dirty="0" smtClean="0">
                <a:ln>
                  <a:noFill/>
                </a:ln>
                <a:solidFill>
                  <a:srgbClr val="E7E6E6"/>
                </a:solidFill>
                <a:effectLst/>
                <a:uLnTx/>
                <a:uFillTx/>
                <a:latin typeface="Times New Roman" pitchFamily="18" charset="0"/>
                <a:ea typeface="+mn-ea"/>
                <a:cs typeface="+mn-cs"/>
              </a:rPr>
              <a:t>Ionization</a:t>
            </a:r>
            <a:r>
              <a:rPr kumimoji="0" lang="en-US" sz="1800" b="0" i="0" u="none" strike="noStrike" kern="1200" cap="none" spc="0" normalizeH="0" noProof="0" dirty="0" smtClean="0">
                <a:ln>
                  <a:noFill/>
                </a:ln>
                <a:solidFill>
                  <a:srgbClr val="E7E6E6"/>
                </a:solidFill>
                <a:effectLst/>
                <a:uLnTx/>
                <a:uFillTx/>
                <a:latin typeface="Times New Roman" pitchFamily="18" charset="0"/>
                <a:ea typeface="+mn-ea"/>
                <a:cs typeface="+mn-cs"/>
              </a:rPr>
              <a:t> </a:t>
            </a:r>
            <a:r>
              <a:rPr kumimoji="0" lang="sl-SI" sz="1800" b="0" i="0" u="none" strike="noStrike" kern="1200" cap="none" spc="0" normalizeH="0" baseline="0" noProof="0" dirty="0" smtClean="0">
                <a:ln>
                  <a:noFill/>
                </a:ln>
                <a:solidFill>
                  <a:srgbClr val="E7E6E6"/>
                </a:solidFill>
                <a:effectLst/>
                <a:uLnTx/>
                <a:uFillTx/>
                <a:latin typeface="Times New Roman" pitchFamily="18" charset="0"/>
                <a:ea typeface="+mn-ea"/>
                <a:cs typeface="+mn-cs"/>
              </a:rPr>
              <a:t>Ca</a:t>
            </a:r>
            <a:r>
              <a:rPr kumimoji="0" lang="sl-SI" sz="1800" b="0" i="0" u="none" strike="noStrike" kern="1200" cap="none" spc="0" normalizeH="0" baseline="30000" noProof="0" dirty="0">
                <a:ln>
                  <a:noFill/>
                </a:ln>
                <a:solidFill>
                  <a:srgbClr val="E7E6E6"/>
                </a:solidFill>
                <a:effectLst/>
                <a:uLnTx/>
                <a:uFillTx/>
                <a:latin typeface="Times New Roman" pitchFamily="18" charset="0"/>
                <a:ea typeface="+mn-ea"/>
                <a:cs typeface="+mn-cs"/>
              </a:rPr>
              <a:t>++</a:t>
            </a:r>
            <a:endParaRPr kumimoji="0" lang="en-US" sz="1800" b="0" i="0" u="none" strike="noStrike" kern="1200" cap="none" spc="0" normalizeH="0" baseline="0" noProof="0" dirty="0">
              <a:ln>
                <a:noFill/>
              </a:ln>
              <a:solidFill>
                <a:srgbClr val="E7E6E6"/>
              </a:solidFill>
              <a:effectLst/>
              <a:uLnTx/>
              <a:uFillTx/>
              <a:latin typeface="Times New Roman" pitchFamily="18" charset="0"/>
              <a:ea typeface="+mn-ea"/>
              <a:cs typeface="+mn-cs"/>
            </a:endParaRPr>
          </a:p>
        </p:txBody>
      </p:sp>
      <p:sp>
        <p:nvSpPr>
          <p:cNvPr id="71687" name="AutoShape 9">
            <a:hlinkClick r:id="rId3" action="ppaction://hlinksldjump" highlightClick="1"/>
          </p:cNvPr>
          <p:cNvSpPr>
            <a:spLocks noChangeArrowheads="1"/>
          </p:cNvSpPr>
          <p:nvPr/>
        </p:nvSpPr>
        <p:spPr bwMode="auto">
          <a:xfrm>
            <a:off x="8128000" y="6096000"/>
            <a:ext cx="1016000" cy="304800"/>
          </a:xfrm>
          <a:prstGeom prst="actionButtonBackPrevious">
            <a:avLst/>
          </a:prstGeom>
          <a:solidFill>
            <a:schemeClr val="accent1"/>
          </a:solidFill>
          <a:ln w="9525">
            <a:solidFill>
              <a:schemeClr val="tx1"/>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71688" name="AutoShape 10">
            <a:hlinkClick r:id="rId4" action="ppaction://hlinksldjump" highlightClick="1"/>
          </p:cNvPr>
          <p:cNvSpPr>
            <a:spLocks noChangeArrowheads="1"/>
          </p:cNvSpPr>
          <p:nvPr/>
        </p:nvSpPr>
        <p:spPr bwMode="auto">
          <a:xfrm>
            <a:off x="2032000" y="6031344"/>
            <a:ext cx="812800" cy="293255"/>
          </a:xfrm>
          <a:prstGeom prst="actionButtonBackPrevious">
            <a:avLst/>
          </a:prstGeom>
          <a:solidFill>
            <a:schemeClr val="hlink"/>
          </a:solidFill>
          <a:ln w="9525">
            <a:solidFill>
              <a:schemeClr val="tx1"/>
            </a:solidFill>
            <a:miter lim="800000"/>
            <a:headEnd/>
            <a:tailEnd/>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2"/>
          <p:cNvGraphicFramePr>
            <a:graphicFrameLocks noChangeAspect="1"/>
          </p:cNvGraphicFramePr>
          <p:nvPr/>
        </p:nvGraphicFramePr>
        <p:xfrm>
          <a:off x="0" y="0"/>
          <a:ext cx="12192000" cy="6858000"/>
        </p:xfrm>
        <a:graphic>
          <a:graphicData uri="http://schemas.openxmlformats.org/presentationml/2006/ole">
            <mc:AlternateContent xmlns:mc="http://schemas.openxmlformats.org/markup-compatibility/2006">
              <mc:Choice xmlns:v="urn:schemas-microsoft-com:vml" Requires="v">
                <p:oleObj spid="_x0000_s1033" name="Photo Editor Photo" r:id="rId3" imgW="4858428" imgH="3448531" progId="">
                  <p:embed/>
                </p:oleObj>
              </mc:Choice>
              <mc:Fallback>
                <p:oleObj name="Photo Editor Photo" r:id="rId3" imgW="4858428" imgH="3448531" progId="">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57943" y="156754"/>
            <a:ext cx="10363200" cy="1143000"/>
          </a:xfrm>
        </p:spPr>
        <p:txBody>
          <a:bodyPr/>
          <a:lstStyle/>
          <a:p>
            <a:pPr eaLnBrk="1" hangingPunct="1">
              <a:defRPr/>
            </a:pPr>
            <a:r>
              <a:rPr lang="sl-SI" altLang="x-none" dirty="0"/>
              <a:t>pH </a:t>
            </a:r>
            <a:r>
              <a:rPr lang="en-GB" altLang="x-none" dirty="0" smtClean="0"/>
              <a:t>values</a:t>
            </a:r>
            <a:endParaRPr lang="en-US" altLang="x-none" dirty="0"/>
          </a:p>
        </p:txBody>
      </p:sp>
      <p:graphicFrame>
        <p:nvGraphicFramePr>
          <p:cNvPr id="10243" name="Object 3"/>
          <p:cNvGraphicFramePr>
            <a:graphicFrameLocks noGrp="1" noChangeAspect="1"/>
          </p:cNvGraphicFramePr>
          <p:nvPr>
            <p:ph type="tbl" idx="1"/>
            <p:extLst>
              <p:ext uri="{D42A27DB-BD31-4B8C-83A1-F6EECF244321}">
                <p14:modId xmlns:p14="http://schemas.microsoft.com/office/powerpoint/2010/main" val="681084904"/>
              </p:ext>
            </p:extLst>
          </p:nvPr>
        </p:nvGraphicFramePr>
        <p:xfrm>
          <a:off x="873368" y="1520240"/>
          <a:ext cx="11430498" cy="5967697"/>
        </p:xfrm>
        <a:graphic>
          <a:graphicData uri="http://schemas.openxmlformats.org/presentationml/2006/ole">
            <mc:AlternateContent xmlns:mc="http://schemas.openxmlformats.org/markup-compatibility/2006">
              <mc:Choice xmlns:v="urn:schemas-microsoft-com:vml" Requires="v">
                <p:oleObj spid="_x0000_s2058" name="Document" r:id="rId3" imgW="8906235" imgH="4649577" progId="">
                  <p:embed/>
                </p:oleObj>
              </mc:Choice>
              <mc:Fallback>
                <p:oleObj name="Document" r:id="rId3" imgW="8906235" imgH="4649577" progId="">
                  <p:embed/>
                  <p:pic>
                    <p:nvPicPr>
                      <p:cNvPr id="0" name="Picture 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3368" y="1520240"/>
                        <a:ext cx="11430498" cy="596769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 name="Straight Connector 3"/>
          <p:cNvCxnSpPr/>
          <p:nvPr/>
        </p:nvCxnSpPr>
        <p:spPr>
          <a:xfrm>
            <a:off x="893884" y="1146600"/>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9001496" y="2375064"/>
            <a:ext cx="1816925" cy="38001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3200" dirty="0" smtClean="0"/>
              <a:t>7.34-7.38</a:t>
            </a:r>
            <a:endParaRPr lang="x-none" sz="3200" dirty="0"/>
          </a:p>
        </p:txBody>
      </p:sp>
      <p:sp>
        <p:nvSpPr>
          <p:cNvPr id="7" name="Rectangle 6"/>
          <p:cNvSpPr/>
          <p:nvPr/>
        </p:nvSpPr>
        <p:spPr>
          <a:xfrm>
            <a:off x="9223274" y="5828804"/>
            <a:ext cx="1595147" cy="38001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3200" dirty="0" smtClean="0"/>
              <a:t>4.5-8</a:t>
            </a:r>
            <a:endParaRPr lang="x-none"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685800" y="1480457"/>
            <a:ext cx="11049000" cy="5181600"/>
          </a:xfrm>
        </p:spPr>
        <p:txBody>
          <a:bodyPr>
            <a:normAutofit/>
          </a:bodyPr>
          <a:lstStyle/>
          <a:p>
            <a:r>
              <a:rPr lang="en-GB" sz="3600" b="1" dirty="0">
                <a:latin typeface="Arial" pitchFamily="34" charset="0"/>
              </a:rPr>
              <a:t>In physiological conditions, the body produces acids to a much greater extent than bases</a:t>
            </a:r>
            <a:r>
              <a:rPr lang="en-GB" sz="3600" b="1" dirty="0" smtClean="0">
                <a:latin typeface="Arial" pitchFamily="34" charset="0"/>
              </a:rPr>
              <a:t>.</a:t>
            </a:r>
          </a:p>
          <a:p>
            <a:endParaRPr lang="en-GB" sz="3600" b="1" dirty="0" smtClean="0">
              <a:latin typeface="Arial" pitchFamily="34" charset="0"/>
            </a:endParaRPr>
          </a:p>
          <a:p>
            <a:r>
              <a:rPr lang="en-GB" sz="3600" b="1" dirty="0" smtClean="0">
                <a:latin typeface="Arial" pitchFamily="34" charset="0"/>
              </a:rPr>
              <a:t> </a:t>
            </a:r>
            <a:r>
              <a:rPr lang="en-GB" sz="3600" dirty="0" smtClean="0">
                <a:latin typeface="Arial" pitchFamily="34" charset="0"/>
              </a:rPr>
              <a:t>Excess </a:t>
            </a:r>
            <a:r>
              <a:rPr lang="en-GB" sz="3600" dirty="0">
                <a:latin typeface="Arial" pitchFamily="34" charset="0"/>
              </a:rPr>
              <a:t>acidic substances are created in the body because: </a:t>
            </a:r>
          </a:p>
          <a:p>
            <a:pPr marL="0" indent="0">
              <a:buNone/>
            </a:pPr>
            <a:r>
              <a:rPr lang="en-GB" sz="3600" dirty="0" smtClean="0">
                <a:latin typeface="Arial" pitchFamily="34" charset="0"/>
              </a:rPr>
              <a:t>- acids </a:t>
            </a:r>
            <a:r>
              <a:rPr lang="en-GB" sz="3600" dirty="0">
                <a:latin typeface="Arial" pitchFamily="34" charset="0"/>
              </a:rPr>
              <a:t>are formed as end products of </a:t>
            </a:r>
            <a:r>
              <a:rPr lang="en-GB" sz="3600" dirty="0" smtClean="0">
                <a:latin typeface="Arial" pitchFamily="34" charset="0"/>
              </a:rPr>
              <a:t>intermediate (cell) </a:t>
            </a:r>
            <a:r>
              <a:rPr lang="en-GB" sz="3600" dirty="0">
                <a:latin typeface="Arial" pitchFamily="34" charset="0"/>
              </a:rPr>
              <a:t>metabolism, </a:t>
            </a:r>
            <a:endParaRPr lang="en-GB" sz="3600" dirty="0" smtClean="0">
              <a:latin typeface="Arial" pitchFamily="34" charset="0"/>
            </a:endParaRPr>
          </a:p>
          <a:p>
            <a:pPr marL="0" indent="0">
              <a:buNone/>
            </a:pPr>
            <a:r>
              <a:rPr lang="en-GB" sz="3600" dirty="0" smtClean="0">
                <a:latin typeface="Arial" pitchFamily="34" charset="0"/>
              </a:rPr>
              <a:t>- due </a:t>
            </a:r>
            <a:r>
              <a:rPr lang="en-GB" sz="3600" dirty="0">
                <a:latin typeface="Arial" pitchFamily="34" charset="0"/>
              </a:rPr>
              <a:t>to the loss of </a:t>
            </a:r>
            <a:r>
              <a:rPr lang="en-GB" sz="3600" dirty="0" smtClean="0">
                <a:latin typeface="Arial" pitchFamily="34" charset="0"/>
              </a:rPr>
              <a:t>base substances </a:t>
            </a:r>
            <a:r>
              <a:rPr lang="en-GB" sz="3600" dirty="0">
                <a:latin typeface="Arial" pitchFamily="34" charset="0"/>
              </a:rPr>
              <a:t>in the stool. 
</a:t>
            </a:r>
            <a:endParaRPr lang="en-US" sz="3600" dirty="0">
              <a:latin typeface="Arial" pitchFamily="34" charset="0"/>
            </a:endParaRPr>
          </a:p>
        </p:txBody>
      </p:sp>
      <p:cxnSp>
        <p:nvCxnSpPr>
          <p:cNvPr id="3" name="Straight Connector 2"/>
          <p:cNvCxnSpPr/>
          <p:nvPr/>
        </p:nvCxnSpPr>
        <p:spPr>
          <a:xfrm>
            <a:off x="812074" y="1412319"/>
            <a:ext cx="10404231" cy="0"/>
          </a:xfrm>
          <a:prstGeom prst="line">
            <a:avLst/>
          </a:prstGeom>
          <a:ln w="28575">
            <a:solidFill>
              <a:srgbClr val="FF0000"/>
            </a:solidFill>
          </a:ln>
          <a:effec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1028" y="98850"/>
            <a:ext cx="105727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992777" y="269966"/>
            <a:ext cx="10119360" cy="1446550"/>
          </a:xfrm>
          <a:prstGeom prst="rect">
            <a:avLst/>
          </a:prstGeom>
          <a:noFill/>
        </p:spPr>
        <p:txBody>
          <a:bodyPr wrap="square" rtlCol="0">
            <a:spAutoFit/>
          </a:bodyPr>
          <a:lstStyle/>
          <a:p>
            <a:r>
              <a:rPr lang="en-GB" sz="4400" dirty="0"/>
              <a:t>Turnover of acids and bases in the body
</a:t>
            </a:r>
            <a:endParaRPr lang="en-US" sz="4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1569</TotalTime>
  <Words>2083</Words>
  <Application>Microsoft Office PowerPoint</Application>
  <PresentationFormat>Widescreen</PresentationFormat>
  <Paragraphs>221</Paragraphs>
  <Slides>66</Slides>
  <Notes>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66</vt:i4>
      </vt:variant>
    </vt:vector>
  </HeadingPairs>
  <TitlesOfParts>
    <vt:vector size="77" baseType="lpstr">
      <vt:lpstr>Arial</vt:lpstr>
      <vt:lpstr>Arial</vt:lpstr>
      <vt:lpstr>Calibri</vt:lpstr>
      <vt:lpstr>Calibri Light</vt:lpstr>
      <vt:lpstr>Symbol</vt:lpstr>
      <vt:lpstr>Times New Roman</vt:lpstr>
      <vt:lpstr>Wingdings</vt:lpstr>
      <vt:lpstr>Office Theme</vt:lpstr>
      <vt:lpstr>1_Office Theme</vt:lpstr>
      <vt:lpstr>Photo Editor Photo</vt:lpstr>
      <vt:lpstr>Document</vt:lpstr>
      <vt:lpstr>DISORDERS OF ACID-BASE BALANCE
</vt:lpstr>
      <vt:lpstr>MORPHOLOGICAL -FUNCTIONAL INTEGRITY OF THE ORGANISM
</vt:lpstr>
      <vt:lpstr>acids and bases
</vt:lpstr>
      <vt:lpstr>pH</vt:lpstr>
      <vt:lpstr>The ratio of concentration of H+ ions and pH values
</vt:lpstr>
      <vt:lpstr>pH of the body
</vt:lpstr>
      <vt:lpstr>PowerPoint Presentation</vt:lpstr>
      <vt:lpstr>pH values</vt:lpstr>
      <vt:lpstr>PowerPoint Presentation</vt:lpstr>
      <vt:lpstr>Acids in the body
</vt:lpstr>
      <vt:lpstr>PowerPoint Presentation</vt:lpstr>
      <vt:lpstr>Anion gap</vt:lpstr>
      <vt:lpstr>Anion gap</vt:lpstr>
      <vt:lpstr>PowerPoint Presentation</vt:lpstr>
      <vt:lpstr>PowerPoint Presentation</vt:lpstr>
      <vt:lpstr>PowerPoint Presentation</vt:lpstr>
      <vt:lpstr>Respiratory system
</vt:lpstr>
      <vt:lpstr>Renal system
</vt:lpstr>
      <vt:lpstr>Bone System</vt:lpstr>
      <vt:lpstr>PowerPoint Presentation</vt:lpstr>
      <vt:lpstr>PowerPoint Presentation</vt:lpstr>
      <vt:lpstr>Compensatory mechanisms
</vt:lpstr>
      <vt:lpstr>METABOLIC ACIDOSIS
</vt:lpstr>
      <vt:lpstr>Etiology of metabolic acidosis
</vt:lpstr>
      <vt:lpstr>PowerPoint Presentation</vt:lpstr>
      <vt:lpstr>Loss of bicarbonate ions outside the body
</vt:lpstr>
      <vt:lpstr>Pathogenesis of metabolic acidosis
</vt:lpstr>
      <vt:lpstr>Pathogenesis of metabolic acidosis
</vt:lpstr>
      <vt:lpstr>Buffer Systems</vt:lpstr>
      <vt:lpstr>Respiratory system
</vt:lpstr>
      <vt:lpstr>Kidneys</vt:lpstr>
      <vt:lpstr>Clinical consequences of metabolic acidosis 
</vt:lpstr>
      <vt:lpstr>Clinical consequences of metabolic acidosis 
</vt:lpstr>
      <vt:lpstr>Clinical consequences of metabolic acidosis 
</vt:lpstr>
      <vt:lpstr>RESPIRATORY ACIDOSIS
</vt:lpstr>
      <vt:lpstr>Etiology of respiratory acidosis
</vt:lpstr>
      <vt:lpstr>Acute respiratory acidosis
</vt:lpstr>
      <vt:lpstr>Chronic respiratory acidosis
</vt:lpstr>
      <vt:lpstr>Pathogenesis of respiratory acidosis
</vt:lpstr>
      <vt:lpstr>Pathogenesis of respiratory acidosis
</vt:lpstr>
      <vt:lpstr>Pathogenesis of respiratory acidosis
</vt:lpstr>
      <vt:lpstr>Clinical consequences of respiratory acidosis 
</vt:lpstr>
      <vt:lpstr>Therapeutic guidelines 
</vt:lpstr>
      <vt:lpstr>Therapeutic guidelines 
</vt:lpstr>
      <vt:lpstr>Therapeutic guidelines 
</vt:lpstr>
      <vt:lpstr>  METABOLIC ALKALOSIS 
</vt:lpstr>
      <vt:lpstr>Etiology </vt:lpstr>
      <vt:lpstr>PowerPoint Presentation</vt:lpstr>
      <vt:lpstr>PowerPoint Presentation</vt:lpstr>
      <vt:lpstr>Clinical consequences of metabolic alkalosis 
</vt:lpstr>
      <vt:lpstr>Change in blood flow
</vt:lpstr>
      <vt:lpstr>PowerPoint Presentation</vt:lpstr>
      <vt:lpstr>PowerPoint Presentation</vt:lpstr>
      <vt:lpstr>RESPIRATORY ALKALOSIS
</vt:lpstr>
      <vt:lpstr>PowerPoint Presentation</vt:lpstr>
      <vt:lpstr>Etiological factors
</vt:lpstr>
      <vt:lpstr>Mechanism of action of etiological factors
</vt:lpstr>
      <vt:lpstr>Central mechanisms  Etiological factors have direct stimulatory effects on the respiratory center</vt:lpstr>
      <vt:lpstr>Pulmonary Mechanisms  they work through peripheral receptors</vt:lpstr>
      <vt:lpstr>Pathogenesis of respiratory alkalosis
</vt:lpstr>
      <vt:lpstr>The course of chronic respiratory alkalosis
</vt:lpstr>
      <vt:lpstr>Clinical consequences of respiratory alkalosis
</vt:lpstr>
      <vt:lpstr>Irritation of the central and peripheral nervous system
</vt:lpstr>
      <vt:lpstr>Cardiovascular system and lungs
</vt:lpstr>
      <vt:lpstr>COMPLEX ACID-BASE DISORDERS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aleksandar djukic</dc:creator>
  <cp:lastModifiedBy>user</cp:lastModifiedBy>
  <cp:revision>104</cp:revision>
  <dcterms:created xsi:type="dcterms:W3CDTF">2017-03-11T16:08:02Z</dcterms:created>
  <dcterms:modified xsi:type="dcterms:W3CDTF">2024-01-15T09:39:28Z</dcterms:modified>
</cp:coreProperties>
</file>